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Arimo"/>
      <p:regular r:id="rId33"/>
      <p:bold r:id="rId34"/>
      <p:italic r:id="rId35"/>
      <p:boldItalic r:id="rId36"/>
    </p:embeddedFont>
    <p:embeddedFont>
      <p:font typeface="Arimo SemiBold"/>
      <p:regular r:id="rId37"/>
      <p:bold r:id="rId38"/>
      <p:italic r:id="rId39"/>
      <p:boldItalic r:id="rId40"/>
    </p:embeddedFont>
    <p:embeddedFont>
      <p:font typeface="Arimo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05F3AF-8DDE-4E9F-B015-6A9EEABA045A}">
  <a:tblStyle styleId="{CC05F3AF-8DDE-4E9F-B015-6A9EEABA0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Semi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ArimoMedium-bold.fntdata"/><Relationship Id="rId41" Type="http://schemas.openxmlformats.org/officeDocument/2006/relationships/font" Target="fonts/ArimoMedium-regular.fntdata"/><Relationship Id="rId22" Type="http://schemas.openxmlformats.org/officeDocument/2006/relationships/slide" Target="slides/slide16.xml"/><Relationship Id="rId44" Type="http://schemas.openxmlformats.org/officeDocument/2006/relationships/font" Target="fonts/ArimoMedium-boldItalic.fntdata"/><Relationship Id="rId21" Type="http://schemas.openxmlformats.org/officeDocument/2006/relationships/slide" Target="slides/slide15.xml"/><Relationship Id="rId43" Type="http://schemas.openxmlformats.org/officeDocument/2006/relationships/font" Target="fonts/ArimoMedium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rim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rimo-italic.fntdata"/><Relationship Id="rId12" Type="http://schemas.openxmlformats.org/officeDocument/2006/relationships/slide" Target="slides/slide6.xml"/><Relationship Id="rId34" Type="http://schemas.openxmlformats.org/officeDocument/2006/relationships/font" Target="fonts/Arimo-bold.fntdata"/><Relationship Id="rId15" Type="http://schemas.openxmlformats.org/officeDocument/2006/relationships/slide" Target="slides/slide9.xml"/><Relationship Id="rId37" Type="http://schemas.openxmlformats.org/officeDocument/2006/relationships/font" Target="fonts/ArimoSemiBold-regular.fntdata"/><Relationship Id="rId14" Type="http://schemas.openxmlformats.org/officeDocument/2006/relationships/slide" Target="slides/slide8.xml"/><Relationship Id="rId36" Type="http://schemas.openxmlformats.org/officeDocument/2006/relationships/font" Target="fonts/Arimo-boldItalic.fntdata"/><Relationship Id="rId17" Type="http://schemas.openxmlformats.org/officeDocument/2006/relationships/slide" Target="slides/slide11.xml"/><Relationship Id="rId39" Type="http://schemas.openxmlformats.org/officeDocument/2006/relationships/font" Target="fonts/ArimoSemiBold-italic.fntdata"/><Relationship Id="rId16" Type="http://schemas.openxmlformats.org/officeDocument/2006/relationships/slide" Target="slides/slide10.xml"/><Relationship Id="rId38" Type="http://schemas.openxmlformats.org/officeDocument/2006/relationships/font" Target="fonts/ArimoSemi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8edff75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8edff75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8e11cdf9e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8e11cdf9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9bf6460b5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9bf6460b5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bf6460b5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9bf6460b5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9bf6460b55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9bf6460b5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9bf6460b55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9bf6460b55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5ca411a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a5ca411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a5ca411a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a5ca411a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8e11cdf9e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8e11cdf9e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9bfbb0e7d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9bfbb0e7d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9bfbb0e7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9bfbb0e7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8edff75c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8edff75c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9bfbb0e7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9bfbb0e7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9bfbb0e7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9bfbb0e7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48edff75c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48edff75c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7f6967daa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7f6967daa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9c03415f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9c03415f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8e11cdf9e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8e11cdf9e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9bfbb0e7d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9bfbb0e7d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8edff75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48edff75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8edff75c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48edff75c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nikhil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7f47320a5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7f47320a5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nikhil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9bf6460b55_1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9bf6460b55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nikhil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48edff75c4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48edff75c4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Trinity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7f47320a51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7f47320a51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Trinity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8edff75c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8edff75c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Trinity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_3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b="4816" l="0" r="0" t="0"/>
          <a:stretch/>
        </p:blipFill>
        <p:spPr>
          <a:xfrm>
            <a:off x="277500" y="277500"/>
            <a:ext cx="8589000" cy="4599000"/>
          </a:xfrm>
          <a:prstGeom prst="roundRect">
            <a:avLst>
              <a:gd fmla="val 13515" name="adj"/>
            </a:avLst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CUSTOM_11">
    <p:bg>
      <p:bgPr>
        <a:solidFill>
          <a:schemeClr val="accent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>
            <p:ph idx="2" type="pic"/>
          </p:nvPr>
        </p:nvSpPr>
        <p:spPr>
          <a:xfrm>
            <a:off x="7480825" y="734600"/>
            <a:ext cx="1383900" cy="1660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09" name="Google Shape;109;p11"/>
          <p:cNvSpPr/>
          <p:nvPr>
            <p:ph idx="3" type="pic"/>
          </p:nvPr>
        </p:nvSpPr>
        <p:spPr>
          <a:xfrm>
            <a:off x="7480825" y="2521175"/>
            <a:ext cx="1383900" cy="1879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10" name="Google Shape;110;p11"/>
          <p:cNvSpPr/>
          <p:nvPr>
            <p:ph idx="4" type="pic"/>
          </p:nvPr>
        </p:nvSpPr>
        <p:spPr>
          <a:xfrm>
            <a:off x="4665550" y="850900"/>
            <a:ext cx="2589300" cy="3433200"/>
          </a:xfrm>
          <a:prstGeom prst="roundRect">
            <a:avLst>
              <a:gd fmla="val 6330" name="adj"/>
            </a:avLst>
          </a:prstGeom>
          <a:noFill/>
          <a:ln>
            <a:noFill/>
          </a:ln>
        </p:spPr>
      </p:sp>
      <p:sp>
        <p:nvSpPr>
          <p:cNvPr id="111" name="Google Shape;111;p11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5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11_1">
    <p:bg>
      <p:bgPr>
        <a:solidFill>
          <a:schemeClr val="accent5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fmla="val 867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8" name="Google Shape;118;p12"/>
          <p:cNvSpPr/>
          <p:nvPr>
            <p:ph idx="2" type="pic"/>
          </p:nvPr>
        </p:nvSpPr>
        <p:spPr>
          <a:xfrm>
            <a:off x="6220309" y="696000"/>
            <a:ext cx="2532900" cy="3358800"/>
          </a:xfrm>
          <a:prstGeom prst="roundRect">
            <a:avLst>
              <a:gd fmla="val 7223" name="adj"/>
            </a:avLst>
          </a:prstGeom>
          <a:noFill/>
          <a:ln>
            <a:noFill/>
          </a:ln>
        </p:spPr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3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4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">
  <p:cSld name="CUSTOM_11_1_1">
    <p:bg>
      <p:bgPr>
        <a:solidFill>
          <a:schemeClr val="accent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2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CUSTOM_12">
    <p:bg>
      <p:bgPr>
        <a:solidFill>
          <a:schemeClr val="accent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4"/>
          <p:cNvSpPr txBox="1"/>
          <p:nvPr>
            <p:ph idx="3" type="body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6" name="Google Shape;136;p14"/>
          <p:cNvSpPr txBox="1"/>
          <p:nvPr>
            <p:ph idx="4" type="body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7" name="Google Shape;137;p14"/>
          <p:cNvSpPr txBox="1"/>
          <p:nvPr>
            <p:ph idx="5" type="subTitle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14"/>
          <p:cNvSpPr txBox="1"/>
          <p:nvPr>
            <p:ph idx="6" type="subTitle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CUSTOM_13">
    <p:bg>
      <p:bgPr>
        <a:solidFill>
          <a:schemeClr val="accent5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>
            <p:ph idx="2" type="pic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1" name="Google Shape;141;p15"/>
          <p:cNvSpPr/>
          <p:nvPr>
            <p:ph idx="3" type="pic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2" name="Google Shape;142;p15"/>
          <p:cNvSpPr/>
          <p:nvPr>
            <p:ph idx="4" type="pic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5" name="Google Shape;145;p15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5"/>
          <p:cNvSpPr txBox="1"/>
          <p:nvPr>
            <p:ph idx="6" type="body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8" name="Google Shape;148;p15"/>
          <p:cNvSpPr txBox="1"/>
          <p:nvPr>
            <p:ph idx="7" type="body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9" name="Google Shape;149;p15"/>
          <p:cNvSpPr txBox="1"/>
          <p:nvPr>
            <p:ph idx="8" type="body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13_1">
    <p:bg>
      <p:bgPr>
        <a:solidFill>
          <a:schemeClr val="accent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/>
          <p:nvPr>
            <p:ph idx="2" type="pic"/>
          </p:nvPr>
        </p:nvSpPr>
        <p:spPr>
          <a:xfrm>
            <a:off x="4644850" y="12992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5" name="Google Shape;155;p16"/>
          <p:cNvSpPr/>
          <p:nvPr>
            <p:ph idx="3" type="pic"/>
          </p:nvPr>
        </p:nvSpPr>
        <p:spPr>
          <a:xfrm>
            <a:off x="4644850" y="36428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6" name="Google Shape;156;p16"/>
          <p:cNvSpPr/>
          <p:nvPr>
            <p:ph idx="4" type="pic"/>
          </p:nvPr>
        </p:nvSpPr>
        <p:spPr>
          <a:xfrm>
            <a:off x="7828875" y="24710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7" name="Google Shape;157;p16"/>
          <p:cNvSpPr/>
          <p:nvPr>
            <p:ph idx="5" type="pic"/>
          </p:nvPr>
        </p:nvSpPr>
        <p:spPr>
          <a:xfrm>
            <a:off x="373175" y="1147525"/>
            <a:ext cx="3579900" cy="3607500"/>
          </a:xfrm>
          <a:prstGeom prst="roundRect">
            <a:avLst>
              <a:gd fmla="val 11548" name="adj"/>
            </a:avLst>
          </a:prstGeom>
          <a:noFill/>
          <a:ln>
            <a:noFill/>
          </a:ln>
        </p:spPr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6"/>
          <p:cNvSpPr txBox="1"/>
          <p:nvPr>
            <p:ph idx="7" type="title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8" type="title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9" type="title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13" type="title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4" type="title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15" type="title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CUSTOM_14">
    <p:bg>
      <p:bgPr>
        <a:solidFill>
          <a:schemeClr val="accent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2" name="Google Shape;172;p1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17"/>
          <p:cNvSpPr txBox="1"/>
          <p:nvPr>
            <p:ph idx="3" type="body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4" name="Google Shape;174;p17"/>
          <p:cNvSpPr txBox="1"/>
          <p:nvPr>
            <p:ph idx="4" type="body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5" name="Google Shape;175;p17"/>
          <p:cNvSpPr txBox="1"/>
          <p:nvPr>
            <p:ph idx="5" type="body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6" name="Google Shape;176;p17"/>
          <p:cNvSpPr txBox="1"/>
          <p:nvPr>
            <p:ph idx="6" type="body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7" name="Google Shape;177;p17"/>
          <p:cNvSpPr txBox="1"/>
          <p:nvPr>
            <p:ph idx="7" type="subTitle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8" type="subTitle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9" type="subTitle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13" type="subTitle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image">
  <p:cSld name="CUSTOM_15">
    <p:bg>
      <p:bgPr>
        <a:solidFill>
          <a:schemeClr val="accent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83" name="Google Shape;183;p18"/>
          <p:cNvSpPr/>
          <p:nvPr>
            <p:ph idx="2" type="pic"/>
          </p:nvPr>
        </p:nvSpPr>
        <p:spPr>
          <a:xfrm>
            <a:off x="392100" y="411300"/>
            <a:ext cx="4297500" cy="4333200"/>
          </a:xfrm>
          <a:prstGeom prst="roundRect">
            <a:avLst>
              <a:gd fmla="val 12298" name="adj"/>
            </a:avLst>
          </a:prstGeom>
          <a:noFill/>
          <a:ln>
            <a:noFill/>
          </a:ln>
        </p:spPr>
      </p:sp>
      <p:sp>
        <p:nvSpPr>
          <p:cNvPr id="184" name="Google Shape;184;p18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">
  <p:cSld name="CUSTOM_17_1">
    <p:bg>
      <p:bgPr>
        <a:solidFill>
          <a:schemeClr val="accent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8" name="Google Shape;188;p19"/>
          <p:cNvSpPr/>
          <p:nvPr>
            <p:ph idx="2" type="pic"/>
          </p:nvPr>
        </p:nvSpPr>
        <p:spPr>
          <a:xfrm>
            <a:off x="2891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89" name="Google Shape;189;p19"/>
          <p:cNvSpPr/>
          <p:nvPr>
            <p:ph idx="3" type="pic"/>
          </p:nvPr>
        </p:nvSpPr>
        <p:spPr>
          <a:xfrm>
            <a:off x="21522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0" name="Google Shape;190;p19"/>
          <p:cNvSpPr/>
          <p:nvPr>
            <p:ph idx="4" type="pic"/>
          </p:nvPr>
        </p:nvSpPr>
        <p:spPr>
          <a:xfrm>
            <a:off x="40153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1" name="Google Shape;191;p19"/>
          <p:cNvSpPr/>
          <p:nvPr>
            <p:ph idx="5" type="pic"/>
          </p:nvPr>
        </p:nvSpPr>
        <p:spPr>
          <a:xfrm>
            <a:off x="586625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2" name="Google Shape;192;p19"/>
          <p:cNvSpPr txBox="1"/>
          <p:nvPr>
            <p:ph idx="6" type="body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3" name="Google Shape;193;p19"/>
          <p:cNvSpPr txBox="1"/>
          <p:nvPr>
            <p:ph idx="7" type="subTitle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idx="8" type="body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5" name="Google Shape;195;p19"/>
          <p:cNvSpPr txBox="1"/>
          <p:nvPr>
            <p:ph idx="9" type="subTitle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idx="13" type="body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7" name="Google Shape;197;p19"/>
          <p:cNvSpPr txBox="1"/>
          <p:nvPr>
            <p:ph idx="14" type="subTitle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15" type="body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16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17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">
    <p:bg>
      <p:bgPr>
        <a:solidFill>
          <a:schemeClr val="accent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>
            <p:ph idx="2" type="pic"/>
          </p:nvPr>
        </p:nvSpPr>
        <p:spPr>
          <a:xfrm>
            <a:off x="392100" y="411300"/>
            <a:ext cx="4915800" cy="4333200"/>
          </a:xfrm>
          <a:prstGeom prst="roundRect">
            <a:avLst>
              <a:gd fmla="val 11160" name="adj"/>
            </a:avLst>
          </a:prstGeom>
          <a:noFill/>
          <a:ln>
            <a:noFill/>
          </a:ln>
        </p:spPr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3" type="title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5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2">
  <p:cSld name="BLANK_1_1_1">
    <p:bg>
      <p:bgPr>
        <a:solidFill>
          <a:schemeClr val="accent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3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fmla="val 6093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characteristics">
  <p:cSld name="CUSTOM_19_2">
    <p:bg>
      <p:bgPr>
        <a:solidFill>
          <a:schemeClr val="accent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fmla="val 1195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fmla="val 1567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fmla="val 2070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3" name="Google Shape;213;p21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fmla="val 4974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5" name="Google Shape;215;p21"/>
          <p:cNvSpPr/>
          <p:nvPr>
            <p:ph idx="2" type="pic"/>
          </p:nvPr>
        </p:nvSpPr>
        <p:spPr>
          <a:xfrm>
            <a:off x="3910200" y="3408075"/>
            <a:ext cx="34863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16" name="Google Shape;216;p21"/>
          <p:cNvSpPr/>
          <p:nvPr>
            <p:ph idx="3" type="pic"/>
          </p:nvPr>
        </p:nvSpPr>
        <p:spPr>
          <a:xfrm>
            <a:off x="277500" y="277500"/>
            <a:ext cx="2765700" cy="3013800"/>
          </a:xfrm>
          <a:prstGeom prst="roundRect">
            <a:avLst>
              <a:gd fmla="val 8721" name="adj"/>
            </a:avLst>
          </a:prstGeom>
          <a:noFill/>
          <a:ln>
            <a:noFill/>
          </a:ln>
        </p:spPr>
      </p:sp>
      <p:sp>
        <p:nvSpPr>
          <p:cNvPr id="217" name="Google Shape;217;p21"/>
          <p:cNvSpPr/>
          <p:nvPr>
            <p:ph idx="4" type="pic"/>
          </p:nvPr>
        </p:nvSpPr>
        <p:spPr>
          <a:xfrm>
            <a:off x="3161225" y="277500"/>
            <a:ext cx="1350600" cy="1447800"/>
          </a:xfrm>
          <a:prstGeom prst="roundRect">
            <a:avLst>
              <a:gd fmla="val 15267" name="adj"/>
            </a:avLst>
          </a:prstGeom>
          <a:noFill/>
          <a:ln>
            <a:noFill/>
          </a:ln>
        </p:spPr>
      </p:sp>
      <p:sp>
        <p:nvSpPr>
          <p:cNvPr id="218" name="Google Shape;218;p21"/>
          <p:cNvSpPr/>
          <p:nvPr>
            <p:ph idx="5" type="pic"/>
          </p:nvPr>
        </p:nvSpPr>
        <p:spPr>
          <a:xfrm>
            <a:off x="6883575" y="399550"/>
            <a:ext cx="1866000" cy="2775000"/>
          </a:xfrm>
          <a:prstGeom prst="roundRect">
            <a:avLst>
              <a:gd fmla="val 9097" name="adj"/>
            </a:avLst>
          </a:prstGeom>
          <a:noFill/>
          <a:ln>
            <a:noFill/>
          </a:ln>
        </p:spPr>
      </p:sp>
      <p:sp>
        <p:nvSpPr>
          <p:cNvPr id="219" name="Google Shape;219;p21"/>
          <p:cNvSpPr/>
          <p:nvPr>
            <p:ph idx="6" type="pic"/>
          </p:nvPr>
        </p:nvSpPr>
        <p:spPr>
          <a:xfrm>
            <a:off x="7516025" y="3407700"/>
            <a:ext cx="13506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20" name="Google Shape;220;p21"/>
          <p:cNvSpPr/>
          <p:nvPr>
            <p:ph idx="7" type="pic"/>
          </p:nvPr>
        </p:nvSpPr>
        <p:spPr>
          <a:xfrm>
            <a:off x="394425" y="3528475"/>
            <a:ext cx="3279600" cy="1218900"/>
          </a:xfrm>
          <a:prstGeom prst="roundRect">
            <a:avLst>
              <a:gd fmla="val 11412" name="adj"/>
            </a:avLst>
          </a:prstGeom>
          <a:noFill/>
          <a:ln>
            <a:noFill/>
          </a:ln>
        </p:spPr>
      </p:sp>
      <p:sp>
        <p:nvSpPr>
          <p:cNvPr id="221" name="Google Shape;221;p21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23" name="Google Shape;223;p21"/>
          <p:cNvCxnSpPr>
            <a:stCxn id="221" idx="1"/>
            <a:endCxn id="221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8" type="subTitle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9" type="subTitle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idx="13" type="subTitle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14" type="subTitle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15" type="subTitle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idx="16" type="subTitle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idx="17" type="subTitle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2" name="Google Shape;232;p21"/>
          <p:cNvSpPr txBox="1"/>
          <p:nvPr>
            <p:ph idx="18" type="subTitle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3" name="Google Shape;233;p21"/>
          <p:cNvSpPr txBox="1"/>
          <p:nvPr>
            <p:ph idx="19" type="subTitle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4" name="Google Shape;234;p21"/>
          <p:cNvSpPr txBox="1"/>
          <p:nvPr>
            <p:ph idx="20" type="subTitle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5" name="Google Shape;235;p2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1"/>
          <p:cNvSpPr txBox="1"/>
          <p:nvPr>
            <p:ph idx="21" type="subTitle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ith description">
  <p:cSld name="CUSTOM_19_1_1_1">
    <p:bg>
      <p:bgPr>
        <a:solidFill>
          <a:schemeClr val="accent5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>
            <p:ph idx="2" type="pic"/>
          </p:nvPr>
        </p:nvSpPr>
        <p:spPr>
          <a:xfrm>
            <a:off x="2021325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39" name="Google Shape;239;p22"/>
          <p:cNvSpPr/>
          <p:nvPr>
            <p:ph idx="3" type="pic"/>
          </p:nvPr>
        </p:nvSpPr>
        <p:spPr>
          <a:xfrm>
            <a:off x="5444400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4" type="body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42" name="Google Shape;242;p22"/>
          <p:cNvSpPr txBox="1"/>
          <p:nvPr>
            <p:ph idx="5" type="subTitle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6" type="body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44" name="Google Shape;244;p22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7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8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50" name="Google Shape;25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9" name="Google Shape;259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3">
    <p:bg>
      <p:bgPr>
        <a:solidFill>
          <a:schemeClr val="accent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>
            <p:ph idx="2" type="pic"/>
          </p:nvPr>
        </p:nvSpPr>
        <p:spPr>
          <a:xfrm>
            <a:off x="277500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29" name="Google Shape;29;p4"/>
          <p:cNvSpPr/>
          <p:nvPr>
            <p:ph idx="3" type="pic"/>
          </p:nvPr>
        </p:nvSpPr>
        <p:spPr>
          <a:xfrm>
            <a:off x="17282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0" name="Google Shape;30;p4"/>
          <p:cNvSpPr/>
          <p:nvPr>
            <p:ph idx="4" type="pic"/>
          </p:nvPr>
        </p:nvSpPr>
        <p:spPr>
          <a:xfrm>
            <a:off x="31790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/>
          <p:nvPr>
            <p:ph idx="5" type="pic"/>
          </p:nvPr>
        </p:nvSpPr>
        <p:spPr>
          <a:xfrm>
            <a:off x="46298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2" name="Google Shape;32;p4"/>
          <p:cNvSpPr/>
          <p:nvPr>
            <p:ph idx="6" type="pic"/>
          </p:nvPr>
        </p:nvSpPr>
        <p:spPr>
          <a:xfrm>
            <a:off x="60806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3" name="Google Shape;33;p4"/>
          <p:cNvSpPr/>
          <p:nvPr>
            <p:ph idx="7" type="pic"/>
          </p:nvPr>
        </p:nvSpPr>
        <p:spPr>
          <a:xfrm>
            <a:off x="75314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7" name="Google Shape;37;p4"/>
          <p:cNvSpPr txBox="1"/>
          <p:nvPr>
            <p:ph idx="8" type="body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8" name="Google Shape;38;p4"/>
          <p:cNvSpPr txBox="1"/>
          <p:nvPr>
            <p:ph idx="9" type="body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9" name="Google Shape;39;p4"/>
          <p:cNvSpPr txBox="1"/>
          <p:nvPr>
            <p:ph idx="13" type="body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0" name="Google Shape;40;p4"/>
          <p:cNvSpPr txBox="1"/>
          <p:nvPr>
            <p:ph idx="14" type="body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1" name="Google Shape;41;p4"/>
          <p:cNvSpPr txBox="1"/>
          <p:nvPr>
            <p:ph idx="15" type="body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2" name="Google Shape;42;p4"/>
          <p:cNvSpPr txBox="1"/>
          <p:nvPr>
            <p:ph idx="16" type="subTitle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7" type="subTitle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8" type="subTitle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22" type="subTitle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23" type="subTitle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" name="Google Shape;280;p3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" name="Google Shape;281;p3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4" name="Google Shape;284;p3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2" name="Google Shape;292;p3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3" name="Google Shape;293;p3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8" name="Google Shape;298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99" name="Google Shape;299;p3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" name="Google Shape;300;p3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1" name="Google Shape;301;p3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2" name="Google Shape;302;p3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5" name="Google Shape;305;p3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3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8" name="Google Shape;308;p3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9" name="Google Shape;309;p3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3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1" name="Google Shape;311;p3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2" name="Google Shape;312;p3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3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" name="Google Shape;323;p4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ards">
  <p:cSld name="CUSTOM_24">
    <p:bg>
      <p:bgPr>
        <a:solidFill>
          <a:schemeClr val="accent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5" type="subTitle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6" type="body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7" name="Google Shape;57;p5"/>
          <p:cNvSpPr txBox="1"/>
          <p:nvPr>
            <p:ph idx="7" type="body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8" name="Google Shape;58;p5"/>
          <p:cNvSpPr txBox="1"/>
          <p:nvPr>
            <p:ph idx="8" type="body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9" name="Google Shape;59;p5"/>
          <p:cNvSpPr txBox="1"/>
          <p:nvPr>
            <p:ph idx="9" type="body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60" name="Google Shape;60;p5"/>
          <p:cNvSpPr txBox="1"/>
          <p:nvPr>
            <p:ph idx="13" type="body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61" name="Google Shape;61;p5"/>
          <p:cNvSpPr txBox="1"/>
          <p:nvPr>
            <p:ph idx="1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1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6" name="Google Shape;326;p4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9" name="Google Shape;329;p4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4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4" name="Google Shape;334;p4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CUSTOM_25">
    <p:bg>
      <p:bgPr>
        <a:solidFill>
          <a:schemeClr val="accent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4 steps - Alt 1">
  <p:cSld name="CUSTOM_25_1_1">
    <p:bg>
      <p:bgPr>
        <a:solidFill>
          <a:schemeClr val="accent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/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7"/>
          <p:cNvSpPr/>
          <p:nvPr>
            <p:ph idx="3" type="pic"/>
          </p:nvPr>
        </p:nvSpPr>
        <p:spPr>
          <a:xfrm>
            <a:off x="3766700" y="873150"/>
            <a:ext cx="1621800" cy="3549600"/>
          </a:xfrm>
          <a:prstGeom prst="roundRect">
            <a:avLst>
              <a:gd fmla="val 10482" name="adj"/>
            </a:avLst>
          </a:prstGeom>
          <a:noFill/>
          <a:ln>
            <a:noFill/>
          </a:ln>
        </p:spPr>
      </p:sp>
      <p:sp>
        <p:nvSpPr>
          <p:cNvPr id="78" name="Google Shape;78;p7"/>
          <p:cNvSpPr/>
          <p:nvPr>
            <p:ph idx="4" type="pic"/>
          </p:nvPr>
        </p:nvSpPr>
        <p:spPr>
          <a:xfrm>
            <a:off x="28910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79" name="Google Shape;79;p7"/>
          <p:cNvSpPr/>
          <p:nvPr>
            <p:ph idx="5" type="pic"/>
          </p:nvPr>
        </p:nvSpPr>
        <p:spPr>
          <a:xfrm>
            <a:off x="1969400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0" name="Google Shape;80;p7"/>
          <p:cNvSpPr/>
          <p:nvPr>
            <p:ph idx="6" type="pic"/>
          </p:nvPr>
        </p:nvSpPr>
        <p:spPr>
          <a:xfrm>
            <a:off x="5623125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1" name="Google Shape;81;p7"/>
          <p:cNvSpPr/>
          <p:nvPr>
            <p:ph idx="7" type="pic"/>
          </p:nvPr>
        </p:nvSpPr>
        <p:spPr>
          <a:xfrm>
            <a:off x="730405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2" name="Google Shape;82;p7"/>
          <p:cNvSpPr txBox="1"/>
          <p:nvPr>
            <p:ph idx="8" type="subTitle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9" type="subTitle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13" type="subTitle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14" type="subTitle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5" type="subTitle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16" type="subTitle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7" type="subTitle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8" type="subTitle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21_1_1">
    <p:bg>
      <p:bgPr>
        <a:solidFill>
          <a:schemeClr val="accent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3" name="Google Shape;93;p8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10000"/>
          </a:blip>
          <a:srcRect b="720" l="1068" r="19" t="592"/>
          <a:stretch/>
        </p:blipFill>
        <p:spPr>
          <a:xfrm>
            <a:off x="277425" y="277650"/>
            <a:ext cx="8588100" cy="4582500"/>
          </a:xfrm>
          <a:prstGeom prst="roundRect">
            <a:avLst>
              <a:gd fmla="val 13460" name="adj"/>
            </a:avLst>
          </a:prstGeom>
          <a:noFill/>
          <a:ln>
            <a:noFill/>
          </a:ln>
        </p:spPr>
      </p:pic>
      <p:sp>
        <p:nvSpPr>
          <p:cNvPr id="97" name="Google Shape;97;p9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accent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idx="1" type="subTitle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2" type="subTitle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3" type="subTitle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4" name="Google Shape;104;p10"/>
          <p:cNvSpPr txBox="1"/>
          <p:nvPr>
            <p:ph idx="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i.org/10.1016/j.dss.2020.113401" TargetMode="External"/><Relationship Id="rId4" Type="http://schemas.openxmlformats.org/officeDocument/2006/relationships/hyperlink" Target="https://doi.org/10.1016/j.eswa.2009.06.08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5.jpg"/><Relationship Id="rId7" Type="http://schemas.openxmlformats.org/officeDocument/2006/relationships/image" Target="../media/image20.jpg"/><Relationship Id="rId8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Trinity Briggs | Valeria Karina Marin-Gallo | Nikhil Satpathy | Emmanuel Tchonang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44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Name: Gemline</a:t>
            </a:r>
            <a:endParaRPr/>
          </a:p>
        </p:txBody>
      </p:sp>
      <p:sp>
        <p:nvSpPr>
          <p:cNvPr id="354" name="Google Shape;354;p44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10.23.25</a:t>
            </a:r>
            <a:endParaRPr/>
          </a:p>
        </p:txBody>
      </p:sp>
      <p:sp>
        <p:nvSpPr>
          <p:cNvPr id="355" name="Google Shape;355;p44"/>
          <p:cNvSpPr txBox="1"/>
          <p:nvPr>
            <p:ph type="title"/>
          </p:nvPr>
        </p:nvSpPr>
        <p:spPr>
          <a:xfrm>
            <a:off x="411950" y="2010850"/>
            <a:ext cx="64929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Final Project Review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Gemline: New Product Forecasting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</a:t>
            </a:r>
            <a:endParaRPr sz="3200"/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450" y="1875000"/>
            <a:ext cx="1869825" cy="1248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4" title="VENT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3451" y="3205350"/>
            <a:ext cx="1869823" cy="7219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3"/>
          <p:cNvSpPr txBox="1"/>
          <p:nvPr>
            <p:ph type="title"/>
          </p:nvPr>
        </p:nvSpPr>
        <p:spPr>
          <a:xfrm>
            <a:off x="492700" y="520475"/>
            <a:ext cx="3941400" cy="5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Manipulation </a:t>
            </a:r>
            <a:endParaRPr sz="3500"/>
          </a:p>
        </p:txBody>
      </p:sp>
      <p:graphicFrame>
        <p:nvGraphicFramePr>
          <p:cNvPr id="549" name="Google Shape;549;p53"/>
          <p:cNvGraphicFramePr/>
          <p:nvPr/>
        </p:nvGraphicFramePr>
        <p:xfrm>
          <a:off x="952500" y="148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{CC05F3AF-8DDE-4E9F-B015-6A9EEABA045A}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Steps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Description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Output/Validation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Load + Prepare Date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</a:t>
                      </a:r>
                      <a:r>
                        <a:rPr lang="en" sz="1000"/>
                        <a:t>mported multi-sheet Excel files from Google Drive; standardized headers, </a:t>
                      </a:r>
                      <a:r>
                        <a:rPr lang="en" sz="1000"/>
                        <a:t>data types</a:t>
                      </a:r>
                      <a:r>
                        <a:rPr lang="en" sz="1000"/>
                        <a:t>, and trimmed spaces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 years of sales records merged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Clean + Normalize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Removed blanks, standardized NA values, and filtered out discontinued or irrelevant SKUs (OOC, PPE, PAD)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Logged row counts before/after cleaning + excel sanity checks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Merge + Map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Joined SKU attributes with sales data on Item; mapped Category → Category Name using a custom dictionary.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Verified completeness &amp; reduced unmapped items.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Validate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Checked dropped-row counts by reason, removed invalid ShipDate entries, summarized rows by year.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Final analytics-ready dataset for modeling.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50" name="Google Shape;550;p5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"/>
          <p:cNvSpPr txBox="1"/>
          <p:nvPr>
            <p:ph type="title"/>
          </p:nvPr>
        </p:nvSpPr>
        <p:spPr>
          <a:xfrm>
            <a:off x="492700" y="520475"/>
            <a:ext cx="5553300" cy="5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Market Entry </a:t>
            </a:r>
            <a:r>
              <a:rPr lang="en" sz="3500"/>
              <a:t>Findings P3</a:t>
            </a:r>
            <a:endParaRPr sz="3500"/>
          </a:p>
        </p:txBody>
      </p:sp>
      <p:pic>
        <p:nvPicPr>
          <p:cNvPr id="556" name="Google Shape;556;p54" title="Screenshot 2025-10-21 at 8.06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50" y="1156875"/>
            <a:ext cx="7441097" cy="36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/>
          <p:nvPr>
            <p:ph type="title"/>
          </p:nvPr>
        </p:nvSpPr>
        <p:spPr>
          <a:xfrm>
            <a:off x="492700" y="520475"/>
            <a:ext cx="7013400" cy="5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Market Entry Recommendations</a:t>
            </a:r>
            <a:endParaRPr sz="3500"/>
          </a:p>
        </p:txBody>
      </p:sp>
      <p:graphicFrame>
        <p:nvGraphicFramePr>
          <p:cNvPr id="563" name="Google Shape;563;p55"/>
          <p:cNvGraphicFramePr/>
          <p:nvPr/>
        </p:nvGraphicFramePr>
        <p:xfrm>
          <a:off x="492700" y="133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{CC05F3AF-8DDE-4E9F-B015-6A9EEABA045A}</a:tableStyleId>
              </a:tblPr>
              <a:tblGrid>
                <a:gridCol w="1644000"/>
                <a:gridCol w="1644000"/>
              </a:tblGrid>
              <a:tr h="42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# of Groupings</a:t>
                      </a:r>
                      <a:endParaRPr b="1"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Percent Confidence</a:t>
                      </a:r>
                      <a:endParaRPr b="1"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27 Groupings</a:t>
                      </a:r>
                      <a:endParaRPr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66.6 %</a:t>
                      </a:r>
                      <a:endParaRPr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Groupings</a:t>
                      </a:r>
                      <a:endParaRPr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100 %</a:t>
                      </a:r>
                      <a:endParaRPr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4" name="Google Shape;564;p55"/>
          <p:cNvGraphicFramePr/>
          <p:nvPr/>
        </p:nvGraphicFramePr>
        <p:xfrm>
          <a:off x="492700" y="27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{CC05F3AF-8DDE-4E9F-B015-6A9EEABA045A}</a:tableStyleId>
              </a:tblPr>
              <a:tblGrid>
                <a:gridCol w="811225"/>
                <a:gridCol w="1336900"/>
                <a:gridCol w="1394650"/>
                <a:gridCol w="903700"/>
                <a:gridCol w="1001825"/>
              </a:tblGrid>
              <a:tr h="34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Category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Subcategory Desc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CommGroup2 Desc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Confidence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Peak Month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Drinkware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Coffee and tea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Mug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100%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Drinkware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Coffee and tea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Tumbler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100%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Home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Entertainment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Serveware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100% 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Packaging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Kraft Box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Mailer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100%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5" name="Google Shape;565;p5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type="title"/>
          </p:nvPr>
        </p:nvSpPr>
        <p:spPr>
          <a:xfrm>
            <a:off x="492700" y="520475"/>
            <a:ext cx="6661200" cy="5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Market Entry </a:t>
            </a:r>
            <a:r>
              <a:rPr lang="en" sz="3500"/>
              <a:t>Findings (</a:t>
            </a:r>
            <a:r>
              <a:rPr lang="en" sz="2800"/>
              <a:t>Category</a:t>
            </a:r>
            <a:r>
              <a:rPr lang="en" sz="3500"/>
              <a:t>)</a:t>
            </a:r>
            <a:endParaRPr sz="3500"/>
          </a:p>
        </p:txBody>
      </p:sp>
      <p:pic>
        <p:nvPicPr>
          <p:cNvPr id="571" name="Google Shape;571;p56" title="Screenshot 2025-10-21 at 8.25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38" y="1257275"/>
            <a:ext cx="7836325" cy="29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/>
          <p:nvPr>
            <p:ph type="title"/>
          </p:nvPr>
        </p:nvSpPr>
        <p:spPr>
          <a:xfrm>
            <a:off x="492700" y="520475"/>
            <a:ext cx="8290200" cy="5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Market Entry </a:t>
            </a:r>
            <a:r>
              <a:rPr lang="en" sz="3500"/>
              <a:t>Recommendations (</a:t>
            </a:r>
            <a:r>
              <a:rPr lang="en" sz="2800"/>
              <a:t>Category</a:t>
            </a:r>
            <a:r>
              <a:rPr lang="en" sz="3500"/>
              <a:t>)</a:t>
            </a:r>
            <a:endParaRPr sz="3500"/>
          </a:p>
        </p:txBody>
      </p:sp>
      <p:graphicFrame>
        <p:nvGraphicFramePr>
          <p:cNvPr id="578" name="Google Shape;578;p57"/>
          <p:cNvGraphicFramePr/>
          <p:nvPr/>
        </p:nvGraphicFramePr>
        <p:xfrm>
          <a:off x="492700" y="2155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{CC05F3AF-8DDE-4E9F-B015-6A9EEABA045A}</a:tableStyleId>
              </a:tblPr>
              <a:tblGrid>
                <a:gridCol w="1644000"/>
                <a:gridCol w="1644000"/>
              </a:tblGrid>
              <a:tr h="42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# of Groupings</a:t>
                      </a:r>
                      <a:endParaRPr b="1"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Percent Confidence</a:t>
                      </a:r>
                      <a:endParaRPr b="1"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r>
                        <a:rPr lang="en" sz="1200"/>
                        <a:t> Groupings</a:t>
                      </a:r>
                      <a:endParaRPr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66.6 %</a:t>
                      </a:r>
                      <a:endParaRPr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 Groupings</a:t>
                      </a:r>
                      <a:endParaRPr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100 %</a:t>
                      </a:r>
                      <a:endParaRPr sz="1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79" name="Google Shape;579;p57"/>
          <p:cNvGraphicFramePr/>
          <p:nvPr/>
        </p:nvGraphicFramePr>
        <p:xfrm>
          <a:off x="4146425" y="296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{CC05F3AF-8DDE-4E9F-B015-6A9EEABA045A}</a:tableStyleId>
              </a:tblPr>
              <a:tblGrid>
                <a:gridCol w="811225"/>
                <a:gridCol w="903700"/>
                <a:gridCol w="1001825"/>
              </a:tblGrid>
              <a:tr h="34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Category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Confidence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Peak Month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Drinkware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100%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Headwear</a:t>
                      </a:r>
                      <a:r>
                        <a:rPr lang="en" sz="1000"/>
                        <a:t>*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100%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September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Packaging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100% 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December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Umbrellas*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100%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October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0" name="Google Shape;580;p5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1" name="Google Shape;581;p57"/>
          <p:cNvGraphicFramePr/>
          <p:nvPr/>
        </p:nvGraphicFramePr>
        <p:xfrm>
          <a:off x="4146425" y="134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{CC05F3AF-8DDE-4E9F-B015-6A9EEABA045A}</a:tableStyleId>
              </a:tblPr>
              <a:tblGrid>
                <a:gridCol w="811225"/>
                <a:gridCol w="903700"/>
                <a:gridCol w="1001825"/>
              </a:tblGrid>
              <a:tr h="34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Category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</a:rPr>
                        <a:t>Confidence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Peak Month</a:t>
                      </a:r>
                      <a:endParaRPr b="1"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Home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66</a:t>
                      </a:r>
                      <a:r>
                        <a:rPr lang="en" sz="1000"/>
                        <a:t>%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November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Outdoor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66</a:t>
                      </a:r>
                      <a:r>
                        <a:rPr lang="en" sz="1000"/>
                        <a:t>%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December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Stationary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66</a:t>
                      </a:r>
                      <a:r>
                        <a:rPr lang="en" sz="1000"/>
                        <a:t>% 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September</a:t>
                      </a:r>
                      <a:endParaRPr sz="10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/>
          <p:nvPr>
            <p:ph type="title"/>
          </p:nvPr>
        </p:nvSpPr>
        <p:spPr>
          <a:xfrm>
            <a:off x="492700" y="520475"/>
            <a:ext cx="8290200" cy="5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Cannibalization Analysis Part 1</a:t>
            </a:r>
            <a:r>
              <a:rPr lang="en" sz="3500"/>
              <a:t> </a:t>
            </a:r>
            <a:endParaRPr sz="3500"/>
          </a:p>
        </p:txBody>
      </p:sp>
      <p:sp>
        <p:nvSpPr>
          <p:cNvPr id="587" name="Google Shape;587;p5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8" name="Google Shape;588;p58" title="Screenshot 2025-12-07 at 2.08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00" y="1199301"/>
            <a:ext cx="8245176" cy="288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8" title="Screenshot 2025-12-07 at 2.08.3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200" y="4153764"/>
            <a:ext cx="4152176" cy="6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9"/>
          <p:cNvSpPr txBox="1"/>
          <p:nvPr>
            <p:ph type="title"/>
          </p:nvPr>
        </p:nvSpPr>
        <p:spPr>
          <a:xfrm>
            <a:off x="492700" y="520475"/>
            <a:ext cx="8290200" cy="5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Cannibalization Analysis Part 2 </a:t>
            </a:r>
            <a:endParaRPr sz="3500"/>
          </a:p>
        </p:txBody>
      </p:sp>
      <p:sp>
        <p:nvSpPr>
          <p:cNvPr id="595" name="Google Shape;595;p5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00" y="1251425"/>
            <a:ext cx="4027299" cy="33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9"/>
          <p:cNvSpPr txBox="1"/>
          <p:nvPr/>
        </p:nvSpPr>
        <p:spPr>
          <a:xfrm>
            <a:off x="4839475" y="1434825"/>
            <a:ext cx="3324900" cy="21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Valeria to add bullets (if needed)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0"/>
          <p:cNvSpPr txBox="1"/>
          <p:nvPr>
            <p:ph type="title"/>
          </p:nvPr>
        </p:nvSpPr>
        <p:spPr>
          <a:xfrm>
            <a:off x="625375" y="2731850"/>
            <a:ext cx="63246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Formulation: Tree based models</a:t>
            </a:r>
            <a:endParaRPr/>
          </a:p>
        </p:txBody>
      </p:sp>
      <p:sp>
        <p:nvSpPr>
          <p:cNvPr id="603" name="Google Shape;603;p6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monthly sales of new products using two tree based models</a:t>
            </a:r>
            <a:endParaRPr/>
          </a:p>
        </p:txBody>
      </p:sp>
      <p:sp>
        <p:nvSpPr>
          <p:cNvPr id="609" name="Google Shape;609;p6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" name="Google Shape;610;p61"/>
          <p:cNvPicPr preferRelativeResize="0"/>
          <p:nvPr/>
        </p:nvPicPr>
        <p:blipFill rotWithShape="1">
          <a:blip r:embed="rId3">
            <a:alphaModFix/>
          </a:blip>
          <a:srcRect b="73483" l="0" r="0" t="0"/>
          <a:stretch/>
        </p:blipFill>
        <p:spPr>
          <a:xfrm>
            <a:off x="277500" y="2399622"/>
            <a:ext cx="4294500" cy="134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1"/>
          <p:cNvPicPr preferRelativeResize="0"/>
          <p:nvPr/>
        </p:nvPicPr>
        <p:blipFill rotWithShape="1">
          <a:blip r:embed="rId3">
            <a:alphaModFix/>
          </a:blip>
          <a:srcRect b="0" l="0" r="0" t="37178"/>
          <a:stretch/>
        </p:blipFill>
        <p:spPr>
          <a:xfrm>
            <a:off x="5753000" y="1737025"/>
            <a:ext cx="3304200" cy="2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1"/>
          <p:cNvSpPr/>
          <p:nvPr/>
        </p:nvSpPr>
        <p:spPr>
          <a:xfrm>
            <a:off x="4775175" y="3022900"/>
            <a:ext cx="719100" cy="19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a random forest to predict sales distribution</a:t>
            </a:r>
            <a:endParaRPr/>
          </a:p>
        </p:txBody>
      </p:sp>
      <p:pic>
        <p:nvPicPr>
          <p:cNvPr id="618" name="Google Shape;618;p62" title="1_i0o8mjFfCn-uD79-F1Cqk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75" y="1178875"/>
            <a:ext cx="3455255" cy="25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p62"/>
          <p:cNvSpPr txBox="1"/>
          <p:nvPr/>
        </p:nvSpPr>
        <p:spPr>
          <a:xfrm>
            <a:off x="4919350" y="1178875"/>
            <a:ext cx="29079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Features sales distribution was trained on: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Subsubgroup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Intro Month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21" name="Google Shape;6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75" y="4088725"/>
            <a:ext cx="7989850" cy="5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idx="1" type="subTitle"/>
          </p:nvPr>
        </p:nvSpPr>
        <p:spPr>
          <a:xfrm>
            <a:off x="3504100" y="1036225"/>
            <a:ext cx="5750400" cy="38238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Team + </a:t>
            </a:r>
            <a:r>
              <a:rPr lang="en" sz="2000"/>
              <a:t>Sponsor</a:t>
            </a:r>
            <a:r>
              <a:rPr lang="en" sz="2000"/>
              <a:t> Intro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Company Background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Situation + Goals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Deliverables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 Manipulation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Analytical Model Formulation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Findings + Tools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Recommendations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Action Plan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Gantt Chart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Conclusion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References </a:t>
            </a:r>
            <a:endParaRPr sz="2000"/>
          </a:p>
        </p:txBody>
      </p:sp>
      <p:sp>
        <p:nvSpPr>
          <p:cNvPr id="363" name="Google Shape;363;p45"/>
          <p:cNvSpPr txBox="1"/>
          <p:nvPr>
            <p:ph type="title"/>
          </p:nvPr>
        </p:nvSpPr>
        <p:spPr>
          <a:xfrm>
            <a:off x="227475" y="2056525"/>
            <a:ext cx="3541500" cy="28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64" name="Google Shape;364;p45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09.18.2025</a:t>
            </a:r>
            <a:endParaRPr/>
          </a:p>
        </p:txBody>
      </p:sp>
      <p:sp>
        <p:nvSpPr>
          <p:cNvPr id="365" name="Google Shape;365;p45"/>
          <p:cNvSpPr txBox="1"/>
          <p:nvPr>
            <p:ph idx="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Company Name: Gemline</a:t>
            </a:r>
            <a:endParaRPr/>
          </a:p>
        </p:txBody>
      </p:sp>
      <p:sp>
        <p:nvSpPr>
          <p:cNvPr id="366" name="Google Shape;366;p4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3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a gradient boosting model to predict total sales</a:t>
            </a:r>
            <a:endParaRPr/>
          </a:p>
        </p:txBody>
      </p:sp>
      <p:pic>
        <p:nvPicPr>
          <p:cNvPr id="627" name="Google Shape;627;p63" title="gradientboosting.png"/>
          <p:cNvPicPr preferRelativeResize="0"/>
          <p:nvPr/>
        </p:nvPicPr>
        <p:blipFill rotWithShape="1">
          <a:blip r:embed="rId3">
            <a:alphaModFix/>
          </a:blip>
          <a:srcRect b="0" l="0" r="31010" t="0"/>
          <a:stretch/>
        </p:blipFill>
        <p:spPr>
          <a:xfrm>
            <a:off x="651775" y="1454112"/>
            <a:ext cx="3377524" cy="2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63"/>
          <p:cNvSpPr txBox="1"/>
          <p:nvPr/>
        </p:nvSpPr>
        <p:spPr>
          <a:xfrm>
            <a:off x="4760975" y="1558425"/>
            <a:ext cx="32325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Features total sales was trained on: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Subsubgroup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Intro Month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Brand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Price Range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30" name="Google Shape;6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875" y="4281025"/>
            <a:ext cx="6930250" cy="6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4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predicted sales distribution along with predicted total sales to get monthly sales forecast </a:t>
            </a:r>
            <a:endParaRPr/>
          </a:p>
        </p:txBody>
      </p:sp>
      <p:sp>
        <p:nvSpPr>
          <p:cNvPr id="636" name="Google Shape;636;p6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7" name="Google Shape;6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650" y="1486325"/>
            <a:ext cx="5688689" cy="35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Plan Consisted of Three Steps</a:t>
            </a:r>
            <a:endParaRPr/>
          </a:p>
        </p:txBody>
      </p:sp>
      <p:grpSp>
        <p:nvGrpSpPr>
          <p:cNvPr id="643" name="Google Shape;643;p65"/>
          <p:cNvGrpSpPr/>
          <p:nvPr/>
        </p:nvGrpSpPr>
        <p:grpSpPr>
          <a:xfrm>
            <a:off x="2585213" y="1412619"/>
            <a:ext cx="7206125" cy="277200"/>
            <a:chOff x="1659500" y="1738644"/>
            <a:chExt cx="7206125" cy="277200"/>
          </a:xfrm>
        </p:grpSpPr>
        <p:sp>
          <p:nvSpPr>
            <p:cNvPr id="644" name="Google Shape;644;p65"/>
            <p:cNvSpPr txBox="1"/>
            <p:nvPr/>
          </p:nvSpPr>
          <p:spPr>
            <a:xfrm>
              <a:off x="1659500" y="1738644"/>
              <a:ext cx="1801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Data cleaning</a:t>
              </a:r>
              <a:endParaRPr sz="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45" name="Google Shape;645;p65"/>
            <p:cNvSpPr txBox="1"/>
            <p:nvPr/>
          </p:nvSpPr>
          <p:spPr>
            <a:xfrm>
              <a:off x="3461000" y="1738644"/>
              <a:ext cx="1801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Describing past sales</a:t>
              </a:r>
              <a:endParaRPr sz="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46" name="Google Shape;646;p65"/>
            <p:cNvSpPr txBox="1"/>
            <p:nvPr/>
          </p:nvSpPr>
          <p:spPr>
            <a:xfrm>
              <a:off x="5262500" y="1738644"/>
              <a:ext cx="18015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Create predictive models for demand</a:t>
              </a:r>
              <a:endParaRPr sz="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47" name="Google Shape;647;p65"/>
            <p:cNvSpPr txBox="1"/>
            <p:nvPr/>
          </p:nvSpPr>
          <p:spPr>
            <a:xfrm>
              <a:off x="7064125" y="1738644"/>
              <a:ext cx="18015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pic>
        <p:nvPicPr>
          <p:cNvPr id="648" name="Google Shape;6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647" y="1237275"/>
            <a:ext cx="6802500" cy="3285900"/>
          </a:xfrm>
          <a:prstGeom prst="roundRect">
            <a:avLst>
              <a:gd fmla="val 8833" name="adj"/>
            </a:avLst>
          </a:prstGeom>
          <a:noFill/>
          <a:ln>
            <a:noFill/>
          </a:ln>
        </p:spPr>
      </p:pic>
      <p:sp>
        <p:nvSpPr>
          <p:cNvPr id="649" name="Google Shape;649;p65"/>
          <p:cNvSpPr txBox="1"/>
          <p:nvPr>
            <p:ph idx="12" type="sldNum"/>
          </p:nvPr>
        </p:nvSpPr>
        <p:spPr>
          <a:xfrm>
            <a:off x="9134361" y="4423875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0" name="Google Shape;650;p65"/>
          <p:cNvGrpSpPr/>
          <p:nvPr/>
        </p:nvGrpSpPr>
        <p:grpSpPr>
          <a:xfrm>
            <a:off x="1203637" y="2107116"/>
            <a:ext cx="8587698" cy="547581"/>
            <a:chOff x="277927" y="2042669"/>
            <a:chExt cx="8587698" cy="937800"/>
          </a:xfrm>
        </p:grpSpPr>
        <p:sp>
          <p:nvSpPr>
            <p:cNvPr id="651" name="Google Shape;651;p65"/>
            <p:cNvSpPr txBox="1"/>
            <p:nvPr/>
          </p:nvSpPr>
          <p:spPr>
            <a:xfrm>
              <a:off x="277927" y="2434619"/>
              <a:ext cx="13782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52" name="Google Shape;652;p65"/>
            <p:cNvSpPr txBox="1"/>
            <p:nvPr/>
          </p:nvSpPr>
          <p:spPr>
            <a:xfrm>
              <a:off x="1656125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Data cleaning</a:t>
              </a:r>
              <a:endParaRPr b="1"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53" name="Google Shape;653;p65"/>
            <p:cNvSpPr txBox="1"/>
            <p:nvPr/>
          </p:nvSpPr>
          <p:spPr>
            <a:xfrm>
              <a:off x="3461000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Descriptive analytics</a:t>
              </a:r>
              <a:endParaRPr b="1"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54" name="Google Shape;654;p65"/>
            <p:cNvSpPr txBox="1"/>
            <p:nvPr/>
          </p:nvSpPr>
          <p:spPr>
            <a:xfrm>
              <a:off x="5262500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Predictive analytics</a:t>
              </a:r>
              <a:endParaRPr b="1"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55" name="Google Shape;655;p65"/>
            <p:cNvSpPr txBox="1"/>
            <p:nvPr/>
          </p:nvSpPr>
          <p:spPr>
            <a:xfrm>
              <a:off x="7064125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91425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656" name="Google Shape;656;p65"/>
          <p:cNvGrpSpPr/>
          <p:nvPr/>
        </p:nvGrpSpPr>
        <p:grpSpPr>
          <a:xfrm>
            <a:off x="1210865" y="3585369"/>
            <a:ext cx="8587698" cy="937800"/>
            <a:chOff x="277927" y="2042669"/>
            <a:chExt cx="8587698" cy="937800"/>
          </a:xfrm>
        </p:grpSpPr>
        <p:sp>
          <p:nvSpPr>
            <p:cNvPr id="657" name="Google Shape;657;p65"/>
            <p:cNvSpPr txBox="1"/>
            <p:nvPr/>
          </p:nvSpPr>
          <p:spPr>
            <a:xfrm>
              <a:off x="277927" y="2434619"/>
              <a:ext cx="13782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Key actions</a:t>
              </a:r>
              <a:endParaRPr b="1" sz="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58" name="Google Shape;658;p65"/>
            <p:cNvSpPr txBox="1"/>
            <p:nvPr/>
          </p:nvSpPr>
          <p:spPr>
            <a:xfrm>
              <a:off x="1656125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mo"/>
                <a:buChar char="●"/>
              </a:pP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Determine relevant attributes in datasets</a:t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mo"/>
                <a:buChar char="●"/>
              </a:pP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Identify missing values</a:t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59" name="Google Shape;659;p65"/>
            <p:cNvSpPr txBox="1"/>
            <p:nvPr/>
          </p:nvSpPr>
          <p:spPr>
            <a:xfrm>
              <a:off x="3461000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mo"/>
                <a:buChar char="●"/>
              </a:pP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Graph past sales</a:t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60" name="Google Shape;660;p65"/>
            <p:cNvSpPr txBox="1"/>
            <p:nvPr/>
          </p:nvSpPr>
          <p:spPr>
            <a:xfrm>
              <a:off x="5262500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Forecast demand using:</a:t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mo"/>
                <a:buChar char="●"/>
              </a:pP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Bayesian networks</a:t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mo"/>
                <a:buChar char="●"/>
              </a:pP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Machine learning</a:t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mo"/>
                <a:buChar char="●"/>
              </a:pP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Simulation</a:t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61" name="Google Shape;661;p65"/>
            <p:cNvSpPr txBox="1"/>
            <p:nvPr/>
          </p:nvSpPr>
          <p:spPr>
            <a:xfrm>
              <a:off x="7064125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662" name="Google Shape;662;p65"/>
          <p:cNvGrpSpPr/>
          <p:nvPr/>
        </p:nvGrpSpPr>
        <p:grpSpPr>
          <a:xfrm>
            <a:off x="1203865" y="2681269"/>
            <a:ext cx="8587698" cy="937800"/>
            <a:chOff x="277927" y="2042669"/>
            <a:chExt cx="8587698" cy="937800"/>
          </a:xfrm>
        </p:grpSpPr>
        <p:sp>
          <p:nvSpPr>
            <p:cNvPr id="663" name="Google Shape;663;p65"/>
            <p:cNvSpPr txBox="1"/>
            <p:nvPr/>
          </p:nvSpPr>
          <p:spPr>
            <a:xfrm>
              <a:off x="1656125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Prepare Gemlines data set for analytics by </a:t>
              </a: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determining </a:t>
              </a: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information relevant to demand forecasting</a:t>
              </a: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 and then </a:t>
              </a: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identifying </a:t>
              </a: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any missing data</a:t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64" name="Google Shape;664;p65"/>
            <p:cNvSpPr txBox="1"/>
            <p:nvPr/>
          </p:nvSpPr>
          <p:spPr>
            <a:xfrm>
              <a:off x="3461000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Visualize sales from past years</a:t>
              </a: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, to give us a better understanding of Gemline’s current sales trajectory and identify any trends</a:t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65" name="Google Shape;665;p65"/>
            <p:cNvSpPr txBox="1"/>
            <p:nvPr/>
          </p:nvSpPr>
          <p:spPr>
            <a:xfrm>
              <a:off x="5262500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Create models to </a:t>
              </a: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predict demand</a:t>
              </a:r>
              <a:r>
                <a:rPr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 for new products and old products while </a:t>
              </a: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accounting for and </a:t>
              </a: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calculating</a:t>
              </a: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b="1" lang="en" sz="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cannibalization</a:t>
              </a:r>
              <a:endParaRPr b="1"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66" name="Google Shape;666;p65"/>
            <p:cNvSpPr txBox="1"/>
            <p:nvPr/>
          </p:nvSpPr>
          <p:spPr>
            <a:xfrm>
              <a:off x="7064125" y="2042669"/>
              <a:ext cx="1801500" cy="9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67" name="Google Shape;667;p65"/>
            <p:cNvSpPr txBox="1"/>
            <p:nvPr/>
          </p:nvSpPr>
          <p:spPr>
            <a:xfrm>
              <a:off x="277927" y="2434619"/>
              <a:ext cx="13782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What we will do</a:t>
              </a:r>
              <a:endParaRPr b="1" sz="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668" name="Google Shape;668;p65"/>
          <p:cNvGrpSpPr/>
          <p:nvPr/>
        </p:nvGrpSpPr>
        <p:grpSpPr>
          <a:xfrm>
            <a:off x="1170088" y="1244544"/>
            <a:ext cx="8625225" cy="3285900"/>
            <a:chOff x="244375" y="1570569"/>
            <a:chExt cx="8625225" cy="3285900"/>
          </a:xfrm>
        </p:grpSpPr>
        <p:cxnSp>
          <p:nvCxnSpPr>
            <p:cNvPr id="669" name="Google Shape;669;p65"/>
            <p:cNvCxnSpPr/>
            <p:nvPr/>
          </p:nvCxnSpPr>
          <p:spPr>
            <a:xfrm>
              <a:off x="1659500" y="1570569"/>
              <a:ext cx="0" cy="3285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65"/>
            <p:cNvCxnSpPr/>
            <p:nvPr/>
          </p:nvCxnSpPr>
          <p:spPr>
            <a:xfrm>
              <a:off x="3461000" y="1570569"/>
              <a:ext cx="0" cy="3285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65"/>
            <p:cNvCxnSpPr/>
            <p:nvPr/>
          </p:nvCxnSpPr>
          <p:spPr>
            <a:xfrm>
              <a:off x="5260100" y="1570569"/>
              <a:ext cx="0" cy="3285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65"/>
            <p:cNvCxnSpPr/>
            <p:nvPr/>
          </p:nvCxnSpPr>
          <p:spPr>
            <a:xfrm>
              <a:off x="7059500" y="1570569"/>
              <a:ext cx="0" cy="3285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65"/>
            <p:cNvCxnSpPr/>
            <p:nvPr/>
          </p:nvCxnSpPr>
          <p:spPr>
            <a:xfrm rot="10800000">
              <a:off x="288400" y="2980594"/>
              <a:ext cx="8581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65"/>
            <p:cNvCxnSpPr/>
            <p:nvPr/>
          </p:nvCxnSpPr>
          <p:spPr>
            <a:xfrm rot="10800000">
              <a:off x="288400" y="3918544"/>
              <a:ext cx="8581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65"/>
            <p:cNvCxnSpPr/>
            <p:nvPr/>
          </p:nvCxnSpPr>
          <p:spPr>
            <a:xfrm rot="10800000">
              <a:off x="244375" y="2450294"/>
              <a:ext cx="8581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76" name="Google Shape;676;p65" title="790195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187" y="1354800"/>
            <a:ext cx="605225" cy="6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5" title="Analytics-PNG-Isolated-Photo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37" y="1416512"/>
            <a:ext cx="570250" cy="48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5" title="1481963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1300" y="1392191"/>
            <a:ext cx="605225" cy="60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1200" y="1013100"/>
            <a:ext cx="1192800" cy="38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6"/>
          <p:cNvSpPr txBox="1"/>
          <p:nvPr>
            <p:ph idx="12" type="sldNum"/>
          </p:nvPr>
        </p:nvSpPr>
        <p:spPr>
          <a:xfrm>
            <a:off x="8486098" y="49515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66"/>
          <p:cNvSpPr txBox="1"/>
          <p:nvPr/>
        </p:nvSpPr>
        <p:spPr>
          <a:xfrm>
            <a:off x="-43525" y="-149900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Vent Shared a Timeline with Gemline That Outlines the Whole Project</a:t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86" name="Google Shape;686;p66" title="Screenshot 2025-12-07 at 1.05.4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5085"/>
            <a:ext cx="9144003" cy="407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6" title="Screenshot 2025-12-07 at 1.06.0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225" y="1300000"/>
            <a:ext cx="1619550" cy="13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7"/>
          <p:cNvPicPr preferRelativeResize="0"/>
          <p:nvPr/>
        </p:nvPicPr>
        <p:blipFill rotWithShape="1">
          <a:blip r:embed="rId3">
            <a:alphaModFix amt="10000"/>
          </a:blip>
          <a:srcRect b="14552" l="1068" r="50141" t="20939"/>
          <a:stretch/>
        </p:blipFill>
        <p:spPr>
          <a:xfrm>
            <a:off x="275388" y="987825"/>
            <a:ext cx="4236300" cy="39546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693" name="Google Shape;693;p67"/>
          <p:cNvPicPr preferRelativeResize="0"/>
          <p:nvPr/>
        </p:nvPicPr>
        <p:blipFill rotWithShape="1">
          <a:blip r:embed="rId3">
            <a:alphaModFix amt="10000"/>
          </a:blip>
          <a:srcRect b="14552" l="1068" r="50141" t="20939"/>
          <a:stretch/>
        </p:blipFill>
        <p:spPr>
          <a:xfrm>
            <a:off x="4632313" y="987825"/>
            <a:ext cx="4236300" cy="39546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sp>
        <p:nvSpPr>
          <p:cNvPr id="694" name="Google Shape;694;p67"/>
          <p:cNvSpPr/>
          <p:nvPr/>
        </p:nvSpPr>
        <p:spPr>
          <a:xfrm>
            <a:off x="448363" y="1435022"/>
            <a:ext cx="585300" cy="58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4836938" y="1435022"/>
            <a:ext cx="585300" cy="58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96" name="Google Shape;696;p6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67"/>
          <p:cNvSpPr txBox="1"/>
          <p:nvPr>
            <p:ph idx="5" type="subTitle"/>
          </p:nvPr>
        </p:nvSpPr>
        <p:spPr>
          <a:xfrm>
            <a:off x="481187" y="2384152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698" name="Google Shape;698;p67"/>
          <p:cNvSpPr txBox="1"/>
          <p:nvPr>
            <p:ph idx="6" type="subTitle"/>
          </p:nvPr>
        </p:nvSpPr>
        <p:spPr>
          <a:xfrm>
            <a:off x="4869537" y="2384152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699" name="Google Shape;699;p67"/>
          <p:cNvSpPr txBox="1"/>
          <p:nvPr/>
        </p:nvSpPr>
        <p:spPr>
          <a:xfrm>
            <a:off x="0" y="-24075"/>
            <a:ext cx="9144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Gemline </a:t>
            </a: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Challenged</a:t>
            </a: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Vent to Forecast Sales with Limited Data and Provide Information to Reduce </a:t>
            </a:r>
            <a:r>
              <a:rPr lang="en" sz="2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Cannibalization</a:t>
            </a:r>
            <a:endParaRPr sz="2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0" name="Google Shape;700;p67"/>
          <p:cNvSpPr txBox="1"/>
          <p:nvPr/>
        </p:nvSpPr>
        <p:spPr>
          <a:xfrm>
            <a:off x="510588" y="2747925"/>
            <a:ext cx="400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Forecasted 7 subcategories with 75% accuracy and 12 with 65%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91.67%, 83.33%, 75.83%, and 75%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Created interactive forecasting dashboard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Determined market entry with 100% confidence for four groupings and 66.66% for 27 groupings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01" name="Google Shape;701;p67"/>
          <p:cNvSpPr txBox="1"/>
          <p:nvPr/>
        </p:nvSpPr>
        <p:spPr>
          <a:xfrm>
            <a:off x="4674563" y="2841325"/>
            <a:ext cx="4001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Estimated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year one cost savings of $1-2 million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Reduce excess inventory due to more accurate forecasting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Incremental sales revenue captured by better anticipating upside demand and having inventory available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2" name="Google Shape;702;p67" title="Slide w Grap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0" y="1474025"/>
            <a:ext cx="519136" cy="5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7" title="Impa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936" y="1552638"/>
            <a:ext cx="585300" cy="35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225" y="1545575"/>
            <a:ext cx="1869825" cy="1248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p68" title="VENT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226" y="2875925"/>
            <a:ext cx="1869823" cy="7219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0" name="Google Shape;710;p68"/>
          <p:cNvSpPr txBox="1"/>
          <p:nvPr/>
        </p:nvSpPr>
        <p:spPr>
          <a:xfrm>
            <a:off x="638500" y="1779400"/>
            <a:ext cx="53904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Thank you for listening!</a:t>
            </a:r>
            <a:endParaRPr sz="3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Any questions or </a:t>
            </a:r>
            <a:r>
              <a:rPr lang="en" sz="3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concerns</a:t>
            </a:r>
            <a:r>
              <a:rPr lang="en" sz="3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?</a:t>
            </a:r>
            <a:endParaRPr sz="3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1" name="Google Shape;711;p68"/>
          <p:cNvSpPr txBox="1"/>
          <p:nvPr/>
        </p:nvSpPr>
        <p:spPr>
          <a:xfrm>
            <a:off x="8361048" y="49023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3C4043"/>
                </a:solidFill>
                <a:latin typeface="Arimo"/>
                <a:ea typeface="Arimo"/>
                <a:cs typeface="Arimo"/>
                <a:sym typeface="Arimo"/>
              </a:rPr>
              <a:t>‹#›</a:t>
            </a:fld>
            <a:endParaRPr sz="7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7" name="Google Shape;717;p69"/>
          <p:cNvSpPr txBox="1"/>
          <p:nvPr/>
        </p:nvSpPr>
        <p:spPr>
          <a:xfrm>
            <a:off x="277500" y="1086347"/>
            <a:ext cx="8589000" cy="3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[1] X. Zhang, L. Chen, and Y. Wu, “New product demand forecasting using gradient boosting and clustering with seasonal effects,” </a:t>
            </a: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 &amp; Industrial Engineering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187, p. 110345, 2024. doi:10.1016/j.cie.2024.110345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Van Steenbergen, R.M., and M.R.K. Mes. “Forecasting demand profiles of New Products.” Decision Support Systems, vol. 139, Dec. 2020, p. 113401, </a:t>
            </a:r>
            <a:r>
              <a:rPr lang="en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https://doi.org/10.1016/j.dss.2020.113401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Ching-Chin, Chern, et al. “Designing a decision-support system for new product sales forecasting.” Expert Systems with Applications, vol. 37, no. 2, Mar. 2010, pp. 1654–1665, </a:t>
            </a:r>
            <a:r>
              <a:rPr lang="en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https://doi.org/10.1016/j.eswa.2009.06.087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M. P. R. Mahin, M. Shahriar, R. R. Das, A. Roy, and A. W. Reza, “Enhancing sustainable supply chain forecasting using machine learning for sales prediction,” Procedia Computer Science, vol. 252, pp. 470–479, 2025, doi: 10.1016/j.procs.2025.01.006.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Kirill Kashtanov, et al. “Using Triple Exponential Smoothing and Autoregressive Models to Mining Equipment Details Sales Forecast.” </a:t>
            </a: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Communications in Computer and Information Science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 Jan. 2022, pp. 506–521, https://doi.org/10.1007/978-3-030-93715-7_36.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6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46"/>
          <p:cNvCxnSpPr/>
          <p:nvPr/>
        </p:nvCxnSpPr>
        <p:spPr>
          <a:xfrm>
            <a:off x="4568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2" name="Google Shape;372;p46"/>
          <p:cNvCxnSpPr/>
          <p:nvPr/>
        </p:nvCxnSpPr>
        <p:spPr>
          <a:xfrm>
            <a:off x="19076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3" name="Google Shape;373;p46"/>
          <p:cNvCxnSpPr/>
          <p:nvPr/>
        </p:nvCxnSpPr>
        <p:spPr>
          <a:xfrm>
            <a:off x="33584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4" name="Google Shape;374;p46"/>
          <p:cNvCxnSpPr/>
          <p:nvPr/>
        </p:nvCxnSpPr>
        <p:spPr>
          <a:xfrm>
            <a:off x="48092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5" name="Google Shape;375;p46"/>
          <p:cNvCxnSpPr/>
          <p:nvPr/>
        </p:nvCxnSpPr>
        <p:spPr>
          <a:xfrm>
            <a:off x="62600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76" name="Google Shape;376;p46"/>
          <p:cNvCxnSpPr/>
          <p:nvPr/>
        </p:nvCxnSpPr>
        <p:spPr>
          <a:xfrm>
            <a:off x="7710800" y="3264475"/>
            <a:ext cx="0" cy="3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77" name="Google Shape;377;p4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6"/>
          <p:cNvSpPr txBox="1"/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+ </a:t>
            </a:r>
            <a:r>
              <a:rPr lang="en"/>
              <a:t>Sponsor</a:t>
            </a:r>
            <a:r>
              <a:rPr lang="en"/>
              <a:t> Introductions</a:t>
            </a:r>
            <a:endParaRPr/>
          </a:p>
        </p:txBody>
      </p:sp>
      <p:sp>
        <p:nvSpPr>
          <p:cNvPr id="379" name="Google Shape;379;p46"/>
          <p:cNvSpPr txBox="1"/>
          <p:nvPr>
            <p:ph idx="1" type="body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Operations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Data Analytics</a:t>
            </a:r>
            <a:endParaRPr/>
          </a:p>
        </p:txBody>
      </p:sp>
      <p:sp>
        <p:nvSpPr>
          <p:cNvPr id="380" name="Google Shape;380;p46"/>
          <p:cNvSpPr txBox="1"/>
          <p:nvPr>
            <p:ph idx="8" type="body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Data 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Financial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Math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46"/>
          <p:cNvSpPr txBox="1"/>
          <p:nvPr>
            <p:ph idx="9" type="body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Sustainable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Risk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Data Analytics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46"/>
          <p:cNvSpPr txBox="1"/>
          <p:nvPr>
            <p:ph idx="13" type="body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Data Analytics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Lean Manufacturing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46"/>
          <p:cNvSpPr txBox="1"/>
          <p:nvPr>
            <p:ph idx="14" type="body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7 years 1 month</a:t>
            </a:r>
            <a:endParaRPr/>
          </a:p>
        </p:txBody>
      </p:sp>
      <p:sp>
        <p:nvSpPr>
          <p:cNvPr id="384" name="Google Shape;384;p46"/>
          <p:cNvSpPr txBox="1"/>
          <p:nvPr>
            <p:ph idx="15" type="body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15 years 5 months</a:t>
            </a:r>
            <a:endParaRPr/>
          </a:p>
        </p:txBody>
      </p:sp>
      <p:sp>
        <p:nvSpPr>
          <p:cNvPr id="385" name="Google Shape;385;p46"/>
          <p:cNvSpPr txBox="1"/>
          <p:nvPr>
            <p:ph idx="16" type="subTitle"/>
          </p:nvPr>
        </p:nvSpPr>
        <p:spPr>
          <a:xfrm>
            <a:off x="370650" y="3810800"/>
            <a:ext cx="1333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Emmanuel Tchonang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IOE Senior Fall 2025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800"/>
          </a:p>
        </p:txBody>
      </p:sp>
      <p:sp>
        <p:nvSpPr>
          <p:cNvPr id="386" name="Google Shape;386;p46"/>
          <p:cNvSpPr txBox="1"/>
          <p:nvPr>
            <p:ph idx="17" type="subTitle"/>
          </p:nvPr>
        </p:nvSpPr>
        <p:spPr>
          <a:xfrm>
            <a:off x="3272018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Trinity Briggs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IOE Senior Winter 2026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0" sz="800"/>
          </a:p>
        </p:txBody>
      </p:sp>
      <p:sp>
        <p:nvSpPr>
          <p:cNvPr id="387" name="Google Shape;387;p46"/>
          <p:cNvSpPr txBox="1"/>
          <p:nvPr>
            <p:ph idx="18" type="subTitle"/>
          </p:nvPr>
        </p:nvSpPr>
        <p:spPr>
          <a:xfrm>
            <a:off x="1821626" y="3810800"/>
            <a:ext cx="1450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Nikhil Satpathy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IOE Senior Winter 2026</a:t>
            </a:r>
            <a:endParaRPr sz="800"/>
          </a:p>
        </p:txBody>
      </p:sp>
      <p:sp>
        <p:nvSpPr>
          <p:cNvPr id="388" name="Google Shape;388;p46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Valeria Marin-Gallo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IOE Senior Winter 2026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b="0" sz="800"/>
          </a:p>
        </p:txBody>
      </p:sp>
      <p:sp>
        <p:nvSpPr>
          <p:cNvPr id="389" name="Google Shape;389;p46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Tim Behling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VP of Supply Chain</a:t>
            </a:r>
            <a:endParaRPr sz="800"/>
          </a:p>
        </p:txBody>
      </p:sp>
      <p:sp>
        <p:nvSpPr>
          <p:cNvPr id="390" name="Google Shape;390;p46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Chris Harrison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0" lang="en" sz="800"/>
              <a:t>Manager </a:t>
            </a:r>
            <a:r>
              <a:rPr b="0" lang="en" sz="800"/>
              <a:t>of Supply Chain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46"/>
          <p:cNvSpPr txBox="1"/>
          <p:nvPr>
            <p:ph idx="22" type="subTitle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</a:t>
            </a:r>
            <a:r>
              <a:rPr lang="en"/>
              <a:t>ame</a:t>
            </a:r>
            <a:r>
              <a:rPr lang="en"/>
              <a:t>: Gemline</a:t>
            </a:r>
            <a:endParaRPr/>
          </a:p>
        </p:txBody>
      </p:sp>
      <p:sp>
        <p:nvSpPr>
          <p:cNvPr id="392" name="Google Shape;392;p46"/>
          <p:cNvSpPr txBox="1"/>
          <p:nvPr>
            <p:ph idx="23" type="subTitle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 09.18.2025</a:t>
            </a:r>
            <a:endParaRPr/>
          </a:p>
        </p:txBody>
      </p:sp>
      <p:pic>
        <p:nvPicPr>
          <p:cNvPr id="393" name="Google Shape;393;p46" title="Linkedl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000" y="1344423"/>
            <a:ext cx="1248000" cy="184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 title="VENT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50" y="3332016"/>
            <a:ext cx="657899" cy="25403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46" title="VENT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50" y="3332016"/>
            <a:ext cx="657899" cy="25403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46" title="VENT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850" y="3332016"/>
            <a:ext cx="657899" cy="25403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7" name="Google Shape;397;p46" title="VENT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650" y="3332016"/>
            <a:ext cx="657899" cy="25403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8" name="Google Shape;39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445" y="2035388"/>
            <a:ext cx="1061925" cy="10727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1482" y="2045200"/>
            <a:ext cx="1061925" cy="10727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0" name="Google Shape;400;p46" title="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647" y="1378736"/>
            <a:ext cx="1333800" cy="177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6" title="Valeria Marin-Gallo-2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9197" y="1622768"/>
            <a:ext cx="1225998" cy="153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6" title="IMG_0830.jpe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8550" y="1683928"/>
            <a:ext cx="1389100" cy="146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8" name="Google Shape;408;p47"/>
          <p:cNvGrpSpPr/>
          <p:nvPr/>
        </p:nvGrpSpPr>
        <p:grpSpPr>
          <a:xfrm>
            <a:off x="2096205" y="330871"/>
            <a:ext cx="5088151" cy="4611022"/>
            <a:chOff x="2445191" y="341499"/>
            <a:chExt cx="5369514" cy="4866000"/>
          </a:xfrm>
        </p:grpSpPr>
        <p:pic>
          <p:nvPicPr>
            <p:cNvPr id="409" name="Google Shape;409;p47"/>
            <p:cNvPicPr preferRelativeResize="0"/>
            <p:nvPr/>
          </p:nvPicPr>
          <p:blipFill rotWithShape="1">
            <a:blip r:embed="rId3">
              <a:alphaModFix/>
            </a:blip>
            <a:srcRect b="0" l="27373" r="49201" t="0"/>
            <a:stretch/>
          </p:blipFill>
          <p:spPr>
            <a:xfrm>
              <a:off x="2445191" y="341499"/>
              <a:ext cx="5225400" cy="4866000"/>
            </a:xfrm>
            <a:prstGeom prst="roundRect">
              <a:avLst>
                <a:gd fmla="val 9632" name="adj"/>
              </a:avLst>
            </a:prstGeom>
            <a:noFill/>
            <a:ln>
              <a:noFill/>
            </a:ln>
          </p:spPr>
        </p:pic>
        <p:sp>
          <p:nvSpPr>
            <p:cNvPr id="410" name="Google Shape;410;p47"/>
            <p:cNvSpPr txBox="1"/>
            <p:nvPr/>
          </p:nvSpPr>
          <p:spPr>
            <a:xfrm>
              <a:off x="4127948" y="416250"/>
              <a:ext cx="21483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000" lIns="92000" spcFirstLastPara="1" rIns="92000" wrap="square" tIns="92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7"/>
                <a:buFont typeface="Arial"/>
                <a:buNone/>
              </a:pPr>
              <a:r>
                <a:rPr lang="en" sz="2842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Gemline</a:t>
              </a:r>
              <a:endParaRPr sz="2842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411" name="Google Shape;411;p47"/>
            <p:cNvGrpSpPr/>
            <p:nvPr/>
          </p:nvGrpSpPr>
          <p:grpSpPr>
            <a:xfrm>
              <a:off x="2602999" y="1313141"/>
              <a:ext cx="5211706" cy="3529251"/>
              <a:chOff x="3155825" y="1383425"/>
              <a:chExt cx="2793282" cy="3323525"/>
            </a:xfrm>
          </p:grpSpPr>
          <p:grpSp>
            <p:nvGrpSpPr>
              <p:cNvPr id="412" name="Google Shape;412;p47"/>
              <p:cNvGrpSpPr/>
              <p:nvPr/>
            </p:nvGrpSpPr>
            <p:grpSpPr>
              <a:xfrm>
                <a:off x="3155825" y="1383425"/>
                <a:ext cx="2788200" cy="2079950"/>
                <a:chOff x="3155825" y="1383425"/>
                <a:chExt cx="2788200" cy="2079950"/>
              </a:xfrm>
            </p:grpSpPr>
            <p:cxnSp>
              <p:nvCxnSpPr>
                <p:cNvPr id="413" name="Google Shape;413;p47"/>
                <p:cNvCxnSpPr/>
                <p:nvPr/>
              </p:nvCxnSpPr>
              <p:spPr>
                <a:xfrm>
                  <a:off x="3155825" y="2203000"/>
                  <a:ext cx="2788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4" name="Google Shape;414;p47"/>
                <p:cNvCxnSpPr/>
                <p:nvPr/>
              </p:nvCxnSpPr>
              <p:spPr>
                <a:xfrm>
                  <a:off x="3155825" y="1386575"/>
                  <a:ext cx="2788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5" name="Google Shape;415;p47"/>
                <p:cNvCxnSpPr/>
                <p:nvPr/>
              </p:nvCxnSpPr>
              <p:spPr>
                <a:xfrm>
                  <a:off x="4548725" y="1383425"/>
                  <a:ext cx="0" cy="819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6" name="Google Shape;416;p47"/>
                <p:cNvCxnSpPr/>
                <p:nvPr/>
              </p:nvCxnSpPr>
              <p:spPr>
                <a:xfrm>
                  <a:off x="3155825" y="3463375"/>
                  <a:ext cx="2788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17" name="Google Shape;417;p47"/>
              <p:cNvGrpSpPr/>
              <p:nvPr/>
            </p:nvGrpSpPr>
            <p:grpSpPr>
              <a:xfrm>
                <a:off x="3343375" y="1500900"/>
                <a:ext cx="2605732" cy="3206050"/>
                <a:chOff x="3343375" y="1500900"/>
                <a:chExt cx="2605732" cy="3206050"/>
              </a:xfrm>
            </p:grpSpPr>
            <p:sp>
              <p:nvSpPr>
                <p:cNvPr id="418" name="Google Shape;418;p47"/>
                <p:cNvSpPr txBox="1"/>
                <p:nvPr/>
              </p:nvSpPr>
              <p:spPr>
                <a:xfrm>
                  <a:off x="3343375" y="3618850"/>
                  <a:ext cx="2477400" cy="108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2000" lIns="92000" spcFirstLastPara="1" rIns="92000" wrap="square" tIns="920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107"/>
                    <a:buFont typeface="Arial"/>
                    <a:buNone/>
                  </a:pPr>
                  <a:r>
                    <a:rPr lang="en" sz="1006">
                      <a:solidFill>
                        <a:schemeClr val="dk1"/>
                      </a:solidFill>
                      <a:latin typeface="Arimo"/>
                      <a:ea typeface="Arimo"/>
                      <a:cs typeface="Arimo"/>
                      <a:sym typeface="Arimo"/>
                    </a:rPr>
                    <a:t>“We have deep experience in design, product engineering, factory oversight and compliance and a long-standing reputation for the highest levels of quality and customer satisfaction”</a:t>
                  </a:r>
                  <a:endParaRPr sz="1006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endParaRPr>
                </a:p>
              </p:txBody>
            </p:sp>
            <p:grpSp>
              <p:nvGrpSpPr>
                <p:cNvPr id="419" name="Google Shape;419;p47"/>
                <p:cNvGrpSpPr/>
                <p:nvPr/>
              </p:nvGrpSpPr>
              <p:grpSpPr>
                <a:xfrm>
                  <a:off x="3373040" y="2443650"/>
                  <a:ext cx="2369935" cy="250200"/>
                  <a:chOff x="3373040" y="2443650"/>
                  <a:chExt cx="2369935" cy="250200"/>
                </a:xfrm>
              </p:grpSpPr>
              <p:sp>
                <p:nvSpPr>
                  <p:cNvPr id="420" name="Google Shape;420;p47"/>
                  <p:cNvSpPr txBox="1"/>
                  <p:nvPr/>
                </p:nvSpPr>
                <p:spPr>
                  <a:xfrm>
                    <a:off x="3702075" y="2443650"/>
                    <a:ext cx="2040900" cy="25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107"/>
                      <a:buFont typeface="Arial"/>
                      <a:buNone/>
                    </a:pPr>
                    <a:r>
                      <a:rPr lang="en" sz="704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rPr>
                      <a:t>Gemline designs, sources, and supplies high-quality branded promotional products (bags, drinkware, tech, etc.) for the promotional products industry</a:t>
                    </a:r>
                    <a:endParaRPr sz="704">
                      <a:solidFill>
                        <a:schemeClr val="dk1"/>
                      </a:solidFill>
                      <a:latin typeface="Arimo"/>
                      <a:ea typeface="Arimo"/>
                      <a:cs typeface="Arimo"/>
                      <a:sym typeface="Arimo"/>
                    </a:endParaRPr>
                  </a:p>
                </p:txBody>
              </p:sp>
              <p:grpSp>
                <p:nvGrpSpPr>
                  <p:cNvPr id="421" name="Google Shape;421;p47"/>
                  <p:cNvGrpSpPr/>
                  <p:nvPr/>
                </p:nvGrpSpPr>
                <p:grpSpPr>
                  <a:xfrm>
                    <a:off x="3373040" y="2474450"/>
                    <a:ext cx="177375" cy="177225"/>
                    <a:chOff x="3367975" y="2474450"/>
                    <a:chExt cx="177375" cy="177225"/>
                  </a:xfrm>
                </p:grpSpPr>
                <p:sp>
                  <p:nvSpPr>
                    <p:cNvPr descr="A shopping cart icon. " id="422" name="Google Shape;422;p47"/>
                    <p:cNvSpPr/>
                    <p:nvPr/>
                  </p:nvSpPr>
                  <p:spPr>
                    <a:xfrm>
                      <a:off x="3367975" y="2474450"/>
                      <a:ext cx="177375" cy="90225"/>
                    </a:xfrm>
                    <a:custGeom>
                      <a:rect b="b" l="l" r="r" t="t"/>
                      <a:pathLst>
                        <a:path extrusionOk="0" h="3609" w="7095">
                          <a:moveTo>
                            <a:pt x="0" y="0"/>
                          </a:moveTo>
                          <a:lnTo>
                            <a:pt x="861" y="0"/>
                          </a:lnTo>
                          <a:lnTo>
                            <a:pt x="2502" y="3609"/>
                          </a:lnTo>
                          <a:lnTo>
                            <a:pt x="5742" y="3609"/>
                          </a:lnTo>
                          <a:lnTo>
                            <a:pt x="7095" y="943"/>
                          </a:lnTo>
                          <a:lnTo>
                            <a:pt x="1271" y="902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sp>
                <p:sp>
                  <p:nvSpPr>
                    <p:cNvPr id="423" name="Google Shape;423;p47"/>
                    <p:cNvSpPr/>
                    <p:nvPr/>
                  </p:nvSpPr>
                  <p:spPr>
                    <a:xfrm>
                      <a:off x="3406300" y="2559550"/>
                      <a:ext cx="126100" cy="42025"/>
                    </a:xfrm>
                    <a:custGeom>
                      <a:rect b="b" l="l" r="r" t="t"/>
                      <a:pathLst>
                        <a:path extrusionOk="0" h="1681" w="5044">
                          <a:moveTo>
                            <a:pt x="943" y="0"/>
                          </a:moveTo>
                          <a:lnTo>
                            <a:pt x="0" y="1681"/>
                          </a:lnTo>
                          <a:lnTo>
                            <a:pt x="5044" y="1681"/>
                          </a:lnTo>
                        </a:path>
                      </a:pathLst>
                    </a:cu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sp>
                <p:sp>
                  <p:nvSpPr>
                    <p:cNvPr id="424" name="Google Shape;424;p47"/>
                    <p:cNvSpPr/>
                    <p:nvPr/>
                  </p:nvSpPr>
                  <p:spPr>
                    <a:xfrm>
                      <a:off x="3406300" y="2621075"/>
                      <a:ext cx="30900" cy="306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2000" lIns="92000" spcFirstLastPara="1" rIns="92000" wrap="square" tIns="92000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8"/>
                    </a:p>
                  </p:txBody>
                </p:sp>
                <p:sp>
                  <p:nvSpPr>
                    <p:cNvPr id="425" name="Google Shape;425;p47"/>
                    <p:cNvSpPr/>
                    <p:nvPr/>
                  </p:nvSpPr>
                  <p:spPr>
                    <a:xfrm>
                      <a:off x="3501500" y="2621075"/>
                      <a:ext cx="30900" cy="3060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2000" lIns="92000" spcFirstLastPara="1" rIns="92000" wrap="square" tIns="92000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8"/>
                    </a:p>
                  </p:txBody>
                </p:sp>
              </p:grpSp>
            </p:grpSp>
            <p:grpSp>
              <p:nvGrpSpPr>
                <p:cNvPr id="426" name="Google Shape;426;p47"/>
                <p:cNvGrpSpPr/>
                <p:nvPr/>
              </p:nvGrpSpPr>
              <p:grpSpPr>
                <a:xfrm>
                  <a:off x="3375327" y="1500915"/>
                  <a:ext cx="1173252" cy="580853"/>
                  <a:chOff x="3375327" y="1500915"/>
                  <a:chExt cx="1173252" cy="580853"/>
                </a:xfrm>
              </p:grpSpPr>
              <p:grpSp>
                <p:nvGrpSpPr>
                  <p:cNvPr id="427" name="Google Shape;427;p47"/>
                  <p:cNvGrpSpPr/>
                  <p:nvPr/>
                </p:nvGrpSpPr>
                <p:grpSpPr>
                  <a:xfrm>
                    <a:off x="3375327" y="1831569"/>
                    <a:ext cx="1173250" cy="250200"/>
                    <a:chOff x="3375327" y="1831569"/>
                    <a:chExt cx="1173250" cy="250200"/>
                  </a:xfrm>
                </p:grpSpPr>
                <p:sp>
                  <p:nvSpPr>
                    <p:cNvPr id="428" name="Google Shape;428;p47"/>
                    <p:cNvSpPr txBox="1"/>
                    <p:nvPr/>
                  </p:nvSpPr>
                  <p:spPr>
                    <a:xfrm>
                      <a:off x="3586177" y="1831569"/>
                      <a:ext cx="962400" cy="25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7"/>
                        <a:buFont typeface="Arial"/>
                        <a:buNone/>
                      </a:pPr>
                      <a:r>
                        <a:rPr b="1" lang="en" sz="1042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Supplier of Promotional Products</a:t>
                      </a:r>
                      <a:endParaRPr b="1" sz="1042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p:txBody>
                </p:sp>
                <p:sp>
                  <p:nvSpPr>
                    <p:cNvPr descr="A heart icon" id="429" name="Google Shape;429;p47"/>
                    <p:cNvSpPr/>
                    <p:nvPr/>
                  </p:nvSpPr>
                  <p:spPr>
                    <a:xfrm>
                      <a:off x="3375327" y="1876038"/>
                      <a:ext cx="172800" cy="159300"/>
                    </a:xfrm>
                    <a:prstGeom prst="heart">
                      <a:avLst/>
                    </a:prstGeom>
                    <a:noFill/>
                    <a:ln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2000" lIns="92000" spcFirstLastPara="1" rIns="92000" wrap="square" tIns="92000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8">
                        <a:solidFill>
                          <a:schemeClr val="lt2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p:txBody>
                </p:sp>
              </p:grpSp>
              <p:grpSp>
                <p:nvGrpSpPr>
                  <p:cNvPr id="430" name="Google Shape;430;p47"/>
                  <p:cNvGrpSpPr/>
                  <p:nvPr/>
                </p:nvGrpSpPr>
                <p:grpSpPr>
                  <a:xfrm>
                    <a:off x="3387802" y="1500915"/>
                    <a:ext cx="1160777" cy="250200"/>
                    <a:chOff x="3387802" y="1500915"/>
                    <a:chExt cx="1160777" cy="250200"/>
                  </a:xfrm>
                </p:grpSpPr>
                <p:sp>
                  <p:nvSpPr>
                    <p:cNvPr id="431" name="Google Shape;431;p47"/>
                    <p:cNvSpPr txBox="1"/>
                    <p:nvPr/>
                  </p:nvSpPr>
                  <p:spPr>
                    <a:xfrm>
                      <a:off x="3586180" y="1500915"/>
                      <a:ext cx="962400" cy="25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7"/>
                        <a:buFont typeface="Arial"/>
                        <a:buNone/>
                      </a:pPr>
                      <a:r>
                        <a:rPr b="1" lang="en" sz="1042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Lawrence</a:t>
                      </a:r>
                      <a:r>
                        <a:rPr b="1" lang="en" sz="1042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Massachusetts</a:t>
                      </a:r>
                      <a:endParaRPr b="1" sz="1042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p:txBody>
                </p:sp>
                <p:pic>
                  <p:nvPicPr>
                    <p:cNvPr descr="Location marker. " id="432" name="Google Shape;432;p47"/>
                    <p:cNvPicPr preferRelativeResize="0"/>
                    <p:nvPr/>
                  </p:nvPicPr>
                  <p:blipFill>
                    <a:blip r:embed="rId4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387802" y="1538536"/>
                      <a:ext cx="147850" cy="1875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433" name="Google Shape;433;p47"/>
                <p:cNvGrpSpPr/>
                <p:nvPr/>
              </p:nvGrpSpPr>
              <p:grpSpPr>
                <a:xfrm>
                  <a:off x="3387815" y="2953513"/>
                  <a:ext cx="2355160" cy="250200"/>
                  <a:chOff x="3387815" y="2953513"/>
                  <a:chExt cx="2355160" cy="250200"/>
                </a:xfrm>
              </p:grpSpPr>
              <p:sp>
                <p:nvSpPr>
                  <p:cNvPr id="434" name="Google Shape;434;p47"/>
                  <p:cNvSpPr txBox="1"/>
                  <p:nvPr/>
                </p:nvSpPr>
                <p:spPr>
                  <a:xfrm>
                    <a:off x="3702075" y="2953513"/>
                    <a:ext cx="2040900" cy="250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107"/>
                      <a:buFont typeface="Arial"/>
                      <a:buNone/>
                    </a:pPr>
                    <a:r>
                      <a:rPr lang="en" sz="704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rPr>
                      <a:t>Gemline succeeds by pairing in-house, trend-driven design and marquee brand partnerships with an integrated global supply chain and B Corp–level social responsibility, delivering reliable quality and service that keep them a top-ranked supplier.</a:t>
                    </a:r>
                    <a:endParaRPr sz="704">
                      <a:solidFill>
                        <a:schemeClr val="dk1"/>
                      </a:solidFill>
                      <a:latin typeface="Arimo"/>
                      <a:ea typeface="Arimo"/>
                      <a:cs typeface="Arimo"/>
                      <a:sym typeface="Arimo"/>
                    </a:endParaRPr>
                  </a:p>
                </p:txBody>
              </p:sp>
              <p:pic>
                <p:nvPicPr>
                  <p:cNvPr descr="A finger tap icon. " id="435" name="Google Shape;435;p47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3387815" y="2974155"/>
                    <a:ext cx="147825" cy="210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436" name="Google Shape;436;p47"/>
                <p:cNvGrpSpPr/>
                <p:nvPr/>
              </p:nvGrpSpPr>
              <p:grpSpPr>
                <a:xfrm>
                  <a:off x="4740038" y="1500900"/>
                  <a:ext cx="1209069" cy="580845"/>
                  <a:chOff x="4740038" y="1500900"/>
                  <a:chExt cx="1209069" cy="580845"/>
                </a:xfrm>
              </p:grpSpPr>
              <p:grpSp>
                <p:nvGrpSpPr>
                  <p:cNvPr id="437" name="Google Shape;437;p47"/>
                  <p:cNvGrpSpPr/>
                  <p:nvPr/>
                </p:nvGrpSpPr>
                <p:grpSpPr>
                  <a:xfrm>
                    <a:off x="4740038" y="1831545"/>
                    <a:ext cx="1209069" cy="250200"/>
                    <a:chOff x="4740038" y="1831545"/>
                    <a:chExt cx="1209069" cy="250200"/>
                  </a:xfrm>
                </p:grpSpPr>
                <p:sp>
                  <p:nvSpPr>
                    <p:cNvPr id="438" name="Google Shape;438;p47"/>
                    <p:cNvSpPr txBox="1"/>
                    <p:nvPr/>
                  </p:nvSpPr>
                  <p:spPr>
                    <a:xfrm>
                      <a:off x="4986707" y="1831545"/>
                      <a:ext cx="962400" cy="25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7"/>
                        <a:buFont typeface="Arial"/>
                        <a:buNone/>
                      </a:pPr>
                      <a:r>
                        <a:rPr b="1" lang="en" sz="1042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450 Employees</a:t>
                      </a:r>
                      <a:endParaRPr b="1" sz="1042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p:txBody>
                </p:sp>
                <p:grpSp>
                  <p:nvGrpSpPr>
                    <p:cNvPr id="439" name="Google Shape;439;p47"/>
                    <p:cNvGrpSpPr/>
                    <p:nvPr/>
                  </p:nvGrpSpPr>
                  <p:grpSpPr>
                    <a:xfrm>
                      <a:off x="4740038" y="1860050"/>
                      <a:ext cx="179400" cy="158050"/>
                      <a:chOff x="4739975" y="1877300"/>
                      <a:chExt cx="179400" cy="158050"/>
                    </a:xfrm>
                  </p:grpSpPr>
                  <p:sp>
                    <p:nvSpPr>
                      <p:cNvPr descr="A suitcase icon." id="440" name="Google Shape;440;p47"/>
                      <p:cNvSpPr/>
                      <p:nvPr/>
                    </p:nvSpPr>
                    <p:spPr>
                      <a:xfrm>
                        <a:off x="4739975" y="1910250"/>
                        <a:ext cx="179400" cy="125100"/>
                      </a:xfrm>
                      <a:prstGeom prst="roundRect">
                        <a:avLst>
                          <a:gd fmla="val 7674" name="adj"/>
                        </a:avLst>
                      </a:prstGeom>
                      <a:noFill/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2000" lIns="92000" spcFirstLastPara="1" rIns="92000" wrap="square" tIns="92000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8">
                          <a:solidFill>
                            <a:schemeClr val="lt2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endParaRPr>
                      </a:p>
                    </p:txBody>
                  </p:sp>
                  <p:sp>
                    <p:nvSpPr>
                      <p:cNvPr id="441" name="Google Shape;441;p47"/>
                      <p:cNvSpPr/>
                      <p:nvPr/>
                    </p:nvSpPr>
                    <p:spPr>
                      <a:xfrm>
                        <a:off x="4805025" y="1877300"/>
                        <a:ext cx="51225" cy="31225"/>
                      </a:xfrm>
                      <a:custGeom>
                        <a:rect b="b" l="l" r="r" t="t"/>
                        <a:pathLst>
                          <a:path extrusionOk="0" h="1249" w="2049">
                            <a:moveTo>
                              <a:pt x="0" y="1185"/>
                            </a:moveTo>
                            <a:lnTo>
                              <a:pt x="0" y="0"/>
                            </a:lnTo>
                            <a:lnTo>
                              <a:pt x="2049" y="0"/>
                            </a:lnTo>
                            <a:lnTo>
                              <a:pt x="2049" y="1249"/>
                            </a:lnTo>
                          </a:path>
                        </a:pathLst>
                      </a:custGeom>
                      <a:noFill/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sp>
                </p:grpSp>
              </p:grpSp>
              <p:grpSp>
                <p:nvGrpSpPr>
                  <p:cNvPr id="442" name="Google Shape;442;p47"/>
                  <p:cNvGrpSpPr/>
                  <p:nvPr/>
                </p:nvGrpSpPr>
                <p:grpSpPr>
                  <a:xfrm>
                    <a:off x="4743321" y="1500900"/>
                    <a:ext cx="955879" cy="250200"/>
                    <a:chOff x="4743321" y="1500900"/>
                    <a:chExt cx="955879" cy="250200"/>
                  </a:xfrm>
                </p:grpSpPr>
                <p:sp>
                  <p:nvSpPr>
                    <p:cNvPr id="443" name="Google Shape;443;p47"/>
                    <p:cNvSpPr txBox="1"/>
                    <p:nvPr/>
                  </p:nvSpPr>
                  <p:spPr>
                    <a:xfrm>
                      <a:off x="4986700" y="1500900"/>
                      <a:ext cx="712500" cy="25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7"/>
                        <a:buFont typeface="Arial"/>
                        <a:buNone/>
                      </a:pPr>
                      <a:r>
                        <a:rPr b="1" lang="en" sz="1042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1958</a:t>
                      </a:r>
                      <a:endParaRPr b="1" sz="1042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p:txBody>
                </p:sp>
                <p:grpSp>
                  <p:nvGrpSpPr>
                    <p:cNvPr id="444" name="Google Shape;444;p47"/>
                    <p:cNvGrpSpPr/>
                    <p:nvPr/>
                  </p:nvGrpSpPr>
                  <p:grpSpPr>
                    <a:xfrm>
                      <a:off x="4743321" y="1540445"/>
                      <a:ext cx="172832" cy="159347"/>
                      <a:chOff x="4983738" y="2184175"/>
                      <a:chExt cx="289163" cy="266601"/>
                    </a:xfrm>
                  </p:grpSpPr>
                  <p:cxnSp>
                    <p:nvCxnSpPr>
                      <p:cNvPr id="445" name="Google Shape;445;p47"/>
                      <p:cNvCxnSpPr/>
                      <p:nvPr/>
                    </p:nvCxnSpPr>
                    <p:spPr>
                      <a:xfrm>
                        <a:off x="5272900" y="2269750"/>
                        <a:ext cx="0" cy="1143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sp>
                    <p:nvSpPr>
                      <p:cNvPr id="446" name="Google Shape;446;p47"/>
                      <p:cNvSpPr/>
                      <p:nvPr/>
                    </p:nvSpPr>
                    <p:spPr>
                      <a:xfrm>
                        <a:off x="4983738" y="2184175"/>
                        <a:ext cx="289150" cy="171300"/>
                      </a:xfrm>
                      <a:custGeom>
                        <a:rect b="b" l="l" r="r" t="t"/>
                        <a:pathLst>
                          <a:path extrusionOk="0" h="6852" w="11566">
                            <a:moveTo>
                              <a:pt x="0" y="3256"/>
                            </a:moveTo>
                            <a:lnTo>
                              <a:pt x="5540" y="0"/>
                            </a:lnTo>
                            <a:lnTo>
                              <a:pt x="11566" y="3402"/>
                            </a:lnTo>
                            <a:lnTo>
                              <a:pt x="5686" y="6852"/>
                            </a:lnTo>
                            <a:close/>
                          </a:path>
                        </a:pathLst>
                      </a:custGeom>
                      <a:noFill/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sp>
                  <p:sp>
                    <p:nvSpPr>
                      <p:cNvPr descr="Graduation cap icon. " id="447" name="Google Shape;447;p47"/>
                      <p:cNvSpPr/>
                      <p:nvPr/>
                    </p:nvSpPr>
                    <p:spPr>
                      <a:xfrm>
                        <a:off x="5020950" y="2287650"/>
                        <a:ext cx="207745" cy="163126"/>
                      </a:xfrm>
                      <a:custGeom>
                        <a:rect b="b" l="l" r="r" t="t"/>
                        <a:pathLst>
                          <a:path extrusionOk="0" h="6172" w="8067">
                            <a:moveTo>
                              <a:pt x="0" y="0"/>
                            </a:moveTo>
                            <a:lnTo>
                              <a:pt x="0" y="4082"/>
                            </a:lnTo>
                            <a:lnTo>
                              <a:pt x="4179" y="6172"/>
                            </a:lnTo>
                            <a:lnTo>
                              <a:pt x="8067" y="3936"/>
                            </a:lnTo>
                            <a:lnTo>
                              <a:pt x="8067" y="243"/>
                            </a:lnTo>
                            <a:lnTo>
                              <a:pt x="4082" y="2478"/>
                            </a:lnTo>
                            <a:close/>
                          </a:path>
                        </a:pathLst>
                      </a:custGeom>
                      <a:noFill/>
                      <a:ln cap="flat" cmpd="sng" w="9525">
                        <a:solidFill>
                          <a:schemeClr val="dk1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sp>
                </p:grpSp>
              </p:grpSp>
            </p:grp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8"/>
          <p:cNvPicPr preferRelativeResize="0"/>
          <p:nvPr/>
        </p:nvPicPr>
        <p:blipFill rotWithShape="1">
          <a:blip r:embed="rId3">
            <a:alphaModFix amt="10000"/>
          </a:blip>
          <a:srcRect b="14552" l="1068" r="50141" t="20939"/>
          <a:stretch/>
        </p:blipFill>
        <p:spPr>
          <a:xfrm>
            <a:off x="275388" y="594450"/>
            <a:ext cx="4236300" cy="39546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453" name="Google Shape;453;p48" title="1832508.png"/>
          <p:cNvPicPr preferRelativeResize="0"/>
          <p:nvPr/>
        </p:nvPicPr>
        <p:blipFill rotWithShape="1">
          <a:blip r:embed="rId4">
            <a:alphaModFix/>
          </a:blip>
          <a:srcRect b="3323" l="0" r="0" t="3323"/>
          <a:stretch/>
        </p:blipFill>
        <p:spPr>
          <a:xfrm>
            <a:off x="4972090" y="3586592"/>
            <a:ext cx="315000" cy="2940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sp>
        <p:nvSpPr>
          <p:cNvPr id="454" name="Google Shape;454;p48"/>
          <p:cNvSpPr/>
          <p:nvPr/>
        </p:nvSpPr>
        <p:spPr>
          <a:xfrm>
            <a:off x="448363" y="1041647"/>
            <a:ext cx="585300" cy="58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4836938" y="1041647"/>
            <a:ext cx="585300" cy="585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56" name="Google Shape;456;p4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48"/>
          <p:cNvSpPr txBox="1"/>
          <p:nvPr>
            <p:ph idx="3" type="body"/>
          </p:nvPr>
        </p:nvSpPr>
        <p:spPr>
          <a:xfrm>
            <a:off x="5422252" y="2672025"/>
            <a:ext cx="3032400" cy="1098000"/>
          </a:xfrm>
          <a:prstGeom prst="rect">
            <a:avLst/>
          </a:prstGeom>
          <a:noFill/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Predict new product performance with 80% accuracy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Estimate cannibalization of existing product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Increase fill rates and reduce stockouts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Achieve above goals while utilizing Operations Research &amp; Analysis and Information Engineering knowledge sectors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p48"/>
          <p:cNvSpPr txBox="1"/>
          <p:nvPr>
            <p:ph idx="4" type="body"/>
          </p:nvPr>
        </p:nvSpPr>
        <p:spPr>
          <a:xfrm>
            <a:off x="390738" y="2672024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Gemline has partnered with the University of Michigan to address the industrial engineering challenge of improving </a:t>
            </a:r>
            <a:r>
              <a:rPr b="1" lang="en">
                <a:solidFill>
                  <a:schemeClr val="lt1"/>
                </a:solidFill>
              </a:rPr>
              <a:t>new product forecasting </a:t>
            </a:r>
            <a:r>
              <a:rPr lang="en">
                <a:solidFill>
                  <a:schemeClr val="lt1"/>
                </a:solidFill>
              </a:rPr>
              <a:t>and </a:t>
            </a:r>
            <a:r>
              <a:rPr b="1" lang="en">
                <a:solidFill>
                  <a:schemeClr val="lt1"/>
                </a:solidFill>
              </a:rPr>
              <a:t>inventory optimization</a:t>
            </a:r>
            <a:r>
              <a:rPr lang="en">
                <a:solidFill>
                  <a:schemeClr val="lt1"/>
                </a:solidFill>
              </a:rPr>
              <a:t> in the face of high product variety and limited historical data.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8"/>
          <p:cNvSpPr txBox="1"/>
          <p:nvPr>
            <p:ph idx="5" type="subTitle"/>
          </p:nvPr>
        </p:nvSpPr>
        <p:spPr>
          <a:xfrm>
            <a:off x="481187" y="1990777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</a:t>
            </a:r>
            <a:endParaRPr/>
          </a:p>
        </p:txBody>
      </p:sp>
      <p:sp>
        <p:nvSpPr>
          <p:cNvPr id="460" name="Google Shape;460;p48"/>
          <p:cNvSpPr txBox="1"/>
          <p:nvPr>
            <p:ph idx="6" type="subTitle"/>
          </p:nvPr>
        </p:nvSpPr>
        <p:spPr>
          <a:xfrm>
            <a:off x="4869537" y="1990777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461" name="Google Shape;461;p48" title="goal-icon-target-p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425" y="1126137"/>
            <a:ext cx="416326" cy="41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8" title="work-icon-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838" y="1126125"/>
            <a:ext cx="416349" cy="41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8" title="289105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2138" y="2782150"/>
            <a:ext cx="314925" cy="3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8" title="610255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2119" y="3184374"/>
            <a:ext cx="314925" cy="31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9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841838" y="1547415"/>
            <a:ext cx="3411600" cy="30396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pic>
        <p:nvPicPr>
          <p:cNvPr id="470" name="Google Shape;470;p49"/>
          <p:cNvPicPr preferRelativeResize="0"/>
          <p:nvPr/>
        </p:nvPicPr>
        <p:blipFill rotWithShape="1">
          <a:blip r:embed="rId3">
            <a:alphaModFix amt="10000"/>
          </a:blip>
          <a:srcRect b="13596" l="3713" r="77643" t="20941"/>
          <a:stretch/>
        </p:blipFill>
        <p:spPr>
          <a:xfrm>
            <a:off x="4851550" y="1547413"/>
            <a:ext cx="3450600" cy="30396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sp>
        <p:nvSpPr>
          <p:cNvPr id="471" name="Google Shape;471;p49"/>
          <p:cNvSpPr/>
          <p:nvPr/>
        </p:nvSpPr>
        <p:spPr>
          <a:xfrm>
            <a:off x="1059987" y="1756596"/>
            <a:ext cx="514500" cy="514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2" name="Google Shape;472;p49"/>
          <p:cNvSpPr/>
          <p:nvPr/>
        </p:nvSpPr>
        <p:spPr>
          <a:xfrm>
            <a:off x="5044312" y="1756590"/>
            <a:ext cx="514500" cy="514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3" name="Google Shape;473;p49"/>
          <p:cNvSpPr/>
          <p:nvPr/>
        </p:nvSpPr>
        <p:spPr>
          <a:xfrm>
            <a:off x="1104827" y="1801449"/>
            <a:ext cx="424800" cy="4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4" name="Google Shape;474;p49"/>
          <p:cNvSpPr/>
          <p:nvPr/>
        </p:nvSpPr>
        <p:spPr>
          <a:xfrm>
            <a:off x="5089171" y="1801449"/>
            <a:ext cx="424800" cy="42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5" name="Google Shape;475;p4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9"/>
          <p:cNvSpPr txBox="1"/>
          <p:nvPr>
            <p:ph idx="3" type="body"/>
          </p:nvPr>
        </p:nvSpPr>
        <p:spPr>
          <a:xfrm>
            <a:off x="1014633" y="2541522"/>
            <a:ext cx="3091800" cy="1866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Utilizes historical sales data to quantify the correlation between product launch timing and sales performance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Filtered by product attribute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Correlation tables &amp; visualization plots</a:t>
            </a:r>
            <a:endParaRPr sz="1300"/>
          </a:p>
        </p:txBody>
      </p:sp>
      <p:sp>
        <p:nvSpPr>
          <p:cNvPr id="477" name="Google Shape;477;p49"/>
          <p:cNvSpPr txBox="1"/>
          <p:nvPr>
            <p:ph idx="7" type="subTitle"/>
          </p:nvPr>
        </p:nvSpPr>
        <p:spPr>
          <a:xfrm>
            <a:off x="1753527" y="1670650"/>
            <a:ext cx="17436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Market Entry Tool </a:t>
            </a:r>
            <a:endParaRPr sz="1600"/>
          </a:p>
        </p:txBody>
      </p:sp>
      <p:sp>
        <p:nvSpPr>
          <p:cNvPr id="478" name="Google Shape;478;p49"/>
          <p:cNvSpPr txBox="1"/>
          <p:nvPr>
            <p:ph idx="8" type="subTitle"/>
          </p:nvPr>
        </p:nvSpPr>
        <p:spPr>
          <a:xfrm>
            <a:off x="5750660" y="1670088"/>
            <a:ext cx="16302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Predictive Model</a:t>
            </a:r>
            <a:endParaRPr sz="1600"/>
          </a:p>
        </p:txBody>
      </p:sp>
      <p:sp>
        <p:nvSpPr>
          <p:cNvPr id="479" name="Google Shape;479;p49"/>
          <p:cNvSpPr txBox="1"/>
          <p:nvPr>
            <p:ph idx="3" type="body"/>
          </p:nvPr>
        </p:nvSpPr>
        <p:spPr>
          <a:xfrm>
            <a:off x="5103850" y="2541522"/>
            <a:ext cx="2946000" cy="1626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New product performance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1st year of lifecycle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Forecast based off of products with similar attributes that do have historical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Aiming to have ~20% MAPE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Estimate of cannibalization effects</a:t>
            </a:r>
            <a:endParaRPr sz="1300"/>
          </a:p>
        </p:txBody>
      </p:sp>
      <p:sp>
        <p:nvSpPr>
          <p:cNvPr id="480" name="Google Shape;480;p49"/>
          <p:cNvSpPr txBox="1"/>
          <p:nvPr/>
        </p:nvSpPr>
        <p:spPr>
          <a:xfrm>
            <a:off x="19175" y="198519"/>
            <a:ext cx="914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Vent Will Provide Gemline With Two Key Deliverables Related to Project Goals</a:t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>
            <p:ph type="title"/>
          </p:nvPr>
        </p:nvSpPr>
        <p:spPr>
          <a:xfrm>
            <a:off x="0" y="143100"/>
            <a:ext cx="9144000" cy="997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Project Encompasses Three Main Focal Points</a:t>
            </a:r>
            <a:endParaRPr/>
          </a:p>
        </p:txBody>
      </p:sp>
      <p:pic>
        <p:nvPicPr>
          <p:cNvPr id="486" name="Google Shape;486;p50"/>
          <p:cNvPicPr preferRelativeResize="0"/>
          <p:nvPr/>
        </p:nvPicPr>
        <p:blipFill rotWithShape="1">
          <a:blip r:embed="rId3">
            <a:alphaModFix/>
          </a:blip>
          <a:srcRect b="0" l="27373" r="49201" t="0"/>
          <a:stretch/>
        </p:blipFill>
        <p:spPr>
          <a:xfrm>
            <a:off x="6161525" y="924104"/>
            <a:ext cx="1861500" cy="1070100"/>
          </a:xfrm>
          <a:prstGeom prst="roundRect">
            <a:avLst>
              <a:gd fmla="val 9632" name="adj"/>
            </a:avLst>
          </a:prstGeom>
          <a:noFill/>
          <a:ln>
            <a:noFill/>
          </a:ln>
        </p:spPr>
      </p:pic>
      <p:pic>
        <p:nvPicPr>
          <p:cNvPr id="487" name="Google Shape;487;p50"/>
          <p:cNvPicPr preferRelativeResize="0"/>
          <p:nvPr/>
        </p:nvPicPr>
        <p:blipFill rotWithShape="1">
          <a:blip r:embed="rId3">
            <a:alphaModFix/>
          </a:blip>
          <a:srcRect b="0" l="27373" r="49201" t="0"/>
          <a:stretch/>
        </p:blipFill>
        <p:spPr>
          <a:xfrm>
            <a:off x="6161525" y="2328968"/>
            <a:ext cx="1861500" cy="1070100"/>
          </a:xfrm>
          <a:prstGeom prst="roundRect">
            <a:avLst>
              <a:gd fmla="val 9632" name="adj"/>
            </a:avLst>
          </a:prstGeom>
          <a:noFill/>
          <a:ln>
            <a:noFill/>
          </a:ln>
        </p:spPr>
      </p:pic>
      <p:sp>
        <p:nvSpPr>
          <p:cNvPr id="488" name="Google Shape;488;p50"/>
          <p:cNvSpPr txBox="1"/>
          <p:nvPr>
            <p:ph idx="1" type="body"/>
          </p:nvPr>
        </p:nvSpPr>
        <p:spPr>
          <a:xfrm>
            <a:off x="6161525" y="2591670"/>
            <a:ext cx="186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Predicted Demand</a:t>
            </a:r>
            <a:endParaRPr b="1" sz="1800"/>
          </a:p>
        </p:txBody>
      </p:sp>
      <p:pic>
        <p:nvPicPr>
          <p:cNvPr id="489" name="Google Shape;489;p50"/>
          <p:cNvPicPr preferRelativeResize="0"/>
          <p:nvPr/>
        </p:nvPicPr>
        <p:blipFill rotWithShape="1">
          <a:blip r:embed="rId3">
            <a:alphaModFix/>
          </a:blip>
          <a:srcRect b="0" l="27373" r="49201" t="0"/>
          <a:stretch/>
        </p:blipFill>
        <p:spPr>
          <a:xfrm>
            <a:off x="6161525" y="3746804"/>
            <a:ext cx="1861500" cy="1070100"/>
          </a:xfrm>
          <a:prstGeom prst="roundRect">
            <a:avLst>
              <a:gd fmla="val 9632" name="adj"/>
            </a:avLst>
          </a:prstGeom>
          <a:noFill/>
          <a:ln>
            <a:noFill/>
          </a:ln>
        </p:spPr>
      </p:pic>
      <p:sp>
        <p:nvSpPr>
          <p:cNvPr id="490" name="Google Shape;490;p50"/>
          <p:cNvSpPr txBox="1"/>
          <p:nvPr>
            <p:ph idx="1" type="body"/>
          </p:nvPr>
        </p:nvSpPr>
        <p:spPr>
          <a:xfrm>
            <a:off x="6316025" y="1129034"/>
            <a:ext cx="1552500" cy="72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Optimal Market Entry</a:t>
            </a:r>
            <a:endParaRPr b="1" sz="1800"/>
          </a:p>
        </p:txBody>
      </p:sp>
      <p:sp>
        <p:nvSpPr>
          <p:cNvPr id="491" name="Google Shape;491;p50"/>
          <p:cNvSpPr/>
          <p:nvPr/>
        </p:nvSpPr>
        <p:spPr>
          <a:xfrm>
            <a:off x="3665918" y="2437312"/>
            <a:ext cx="1699800" cy="883500"/>
          </a:xfrm>
          <a:prstGeom prst="rightArrow">
            <a:avLst>
              <a:gd fmla="val 39536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92" name="Google Shape;492;p50"/>
          <p:cNvPicPr preferRelativeResize="0"/>
          <p:nvPr/>
        </p:nvPicPr>
        <p:blipFill rotWithShape="1">
          <a:blip r:embed="rId4">
            <a:alphaModFix/>
          </a:blip>
          <a:srcRect b="0" l="27373" r="49201" t="0"/>
          <a:stretch/>
        </p:blipFill>
        <p:spPr>
          <a:xfrm>
            <a:off x="1010933" y="1630394"/>
            <a:ext cx="1861500" cy="1070100"/>
          </a:xfrm>
          <a:prstGeom prst="roundRect">
            <a:avLst>
              <a:gd fmla="val 9632" name="adj"/>
            </a:avLst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 rotWithShape="1">
          <a:blip r:embed="rId4">
            <a:alphaModFix/>
          </a:blip>
          <a:srcRect b="0" l="27373" r="49201" t="0"/>
          <a:stretch/>
        </p:blipFill>
        <p:spPr>
          <a:xfrm>
            <a:off x="1010933" y="3041744"/>
            <a:ext cx="1861500" cy="1070100"/>
          </a:xfrm>
          <a:prstGeom prst="roundRect">
            <a:avLst>
              <a:gd fmla="val 9632" name="adj"/>
            </a:avLst>
          </a:prstGeom>
          <a:noFill/>
          <a:ln>
            <a:noFill/>
          </a:ln>
        </p:spPr>
      </p:pic>
      <p:sp>
        <p:nvSpPr>
          <p:cNvPr id="494" name="Google Shape;494;p50"/>
          <p:cNvSpPr txBox="1"/>
          <p:nvPr>
            <p:ph idx="1" type="body"/>
          </p:nvPr>
        </p:nvSpPr>
        <p:spPr>
          <a:xfrm>
            <a:off x="1010933" y="1901033"/>
            <a:ext cx="186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Historical Sales Data</a:t>
            </a:r>
            <a:endParaRPr b="1" sz="1800"/>
          </a:p>
        </p:txBody>
      </p:sp>
      <p:sp>
        <p:nvSpPr>
          <p:cNvPr id="495" name="Google Shape;495;p50"/>
          <p:cNvSpPr txBox="1"/>
          <p:nvPr/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3C4043"/>
                </a:solidFill>
                <a:latin typeface="Arimo"/>
                <a:ea typeface="Arimo"/>
                <a:cs typeface="Arimo"/>
                <a:sym typeface="Arimo"/>
              </a:rPr>
              <a:t>‹#›</a:t>
            </a:fld>
            <a:endParaRPr sz="7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96" name="Google Shape;496;p50"/>
          <p:cNvSpPr txBox="1"/>
          <p:nvPr>
            <p:ph idx="1" type="body"/>
          </p:nvPr>
        </p:nvSpPr>
        <p:spPr>
          <a:xfrm>
            <a:off x="6161525" y="3858044"/>
            <a:ext cx="186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Categories at risk of cannibalization</a:t>
            </a:r>
            <a:endParaRPr b="1" sz="1800"/>
          </a:p>
        </p:txBody>
      </p:sp>
      <p:sp>
        <p:nvSpPr>
          <p:cNvPr id="497" name="Google Shape;497;p50"/>
          <p:cNvSpPr txBox="1"/>
          <p:nvPr>
            <p:ph idx="1" type="body"/>
          </p:nvPr>
        </p:nvSpPr>
        <p:spPr>
          <a:xfrm>
            <a:off x="1010933" y="3297274"/>
            <a:ext cx="186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Product Attributes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1"/>
          <p:cNvSpPr txBox="1"/>
          <p:nvPr>
            <p:ph type="title"/>
          </p:nvPr>
        </p:nvSpPr>
        <p:spPr>
          <a:xfrm>
            <a:off x="0" y="445025"/>
            <a:ext cx="91440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Gemline Gave us Four Areas to Disregard</a:t>
            </a:r>
            <a:endParaRPr/>
          </a:p>
        </p:txBody>
      </p:sp>
      <p:pic>
        <p:nvPicPr>
          <p:cNvPr id="503" name="Google Shape;503;p51"/>
          <p:cNvPicPr preferRelativeResize="0"/>
          <p:nvPr/>
        </p:nvPicPr>
        <p:blipFill rotWithShape="1">
          <a:blip r:embed="rId3">
            <a:alphaModFix/>
          </a:blip>
          <a:srcRect b="0" l="27373" r="49201" t="0"/>
          <a:stretch/>
        </p:blipFill>
        <p:spPr>
          <a:xfrm>
            <a:off x="320547" y="1751732"/>
            <a:ext cx="1861500" cy="2337600"/>
          </a:xfrm>
          <a:prstGeom prst="roundRect">
            <a:avLst>
              <a:gd fmla="val 9632" name="adj"/>
            </a:avLst>
          </a:prstGeom>
          <a:noFill/>
          <a:ln>
            <a:noFill/>
          </a:ln>
        </p:spPr>
      </p:pic>
      <p:sp>
        <p:nvSpPr>
          <p:cNvPr id="504" name="Google Shape;504;p51"/>
          <p:cNvSpPr txBox="1"/>
          <p:nvPr>
            <p:ph idx="1" type="body"/>
          </p:nvPr>
        </p:nvSpPr>
        <p:spPr>
          <a:xfrm>
            <a:off x="284472" y="1958490"/>
            <a:ext cx="1861500" cy="6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Use of Advertising</a:t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0" l="27373" r="49201" t="0"/>
          <a:stretch/>
        </p:blipFill>
        <p:spPr>
          <a:xfrm>
            <a:off x="2503091" y="1751732"/>
            <a:ext cx="1861500" cy="2337600"/>
          </a:xfrm>
          <a:prstGeom prst="roundRect">
            <a:avLst>
              <a:gd fmla="val 9632" name="adj"/>
            </a:avLst>
          </a:prstGeom>
          <a:noFill/>
          <a:ln>
            <a:noFill/>
          </a:ln>
        </p:spPr>
      </p:pic>
      <p:sp>
        <p:nvSpPr>
          <p:cNvPr id="506" name="Google Shape;506;p51"/>
          <p:cNvSpPr txBox="1"/>
          <p:nvPr>
            <p:ph idx="1" type="body"/>
          </p:nvPr>
        </p:nvSpPr>
        <p:spPr>
          <a:xfrm>
            <a:off x="2505933" y="1977948"/>
            <a:ext cx="1861500" cy="6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Niche Product Lines</a:t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507" name="Google Shape;507;p51"/>
          <p:cNvPicPr preferRelativeResize="0"/>
          <p:nvPr/>
        </p:nvPicPr>
        <p:blipFill rotWithShape="1">
          <a:blip r:embed="rId3">
            <a:alphaModFix/>
          </a:blip>
          <a:srcRect b="0" l="27373" r="49201" t="0"/>
          <a:stretch/>
        </p:blipFill>
        <p:spPr>
          <a:xfrm>
            <a:off x="4727372" y="1751732"/>
            <a:ext cx="1861500" cy="2337600"/>
          </a:xfrm>
          <a:prstGeom prst="roundRect">
            <a:avLst>
              <a:gd fmla="val 9632" name="adj"/>
            </a:avLst>
          </a:prstGeom>
          <a:noFill/>
          <a:ln>
            <a:noFill/>
          </a:ln>
        </p:spPr>
      </p:pic>
      <p:sp>
        <p:nvSpPr>
          <p:cNvPr id="508" name="Google Shape;508;p51"/>
          <p:cNvSpPr txBox="1"/>
          <p:nvPr>
            <p:ph idx="1" type="body"/>
          </p:nvPr>
        </p:nvSpPr>
        <p:spPr>
          <a:xfrm>
            <a:off x="4730214" y="1971462"/>
            <a:ext cx="1861500" cy="6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Discounts or Promotions</a:t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509" name="Google Shape;509;p51"/>
          <p:cNvPicPr preferRelativeResize="0"/>
          <p:nvPr/>
        </p:nvPicPr>
        <p:blipFill rotWithShape="1">
          <a:blip r:embed="rId3">
            <a:alphaModFix/>
          </a:blip>
          <a:srcRect b="0" l="27373" r="49201" t="0"/>
          <a:stretch/>
        </p:blipFill>
        <p:spPr>
          <a:xfrm>
            <a:off x="6954497" y="1751732"/>
            <a:ext cx="1861500" cy="2337600"/>
          </a:xfrm>
          <a:prstGeom prst="roundRect">
            <a:avLst>
              <a:gd fmla="val 9632" name="adj"/>
            </a:avLst>
          </a:prstGeom>
          <a:noFill/>
          <a:ln>
            <a:noFill/>
          </a:ln>
        </p:spPr>
      </p:pic>
      <p:sp>
        <p:nvSpPr>
          <p:cNvPr id="510" name="Google Shape;510;p51"/>
          <p:cNvSpPr txBox="1"/>
          <p:nvPr>
            <p:ph idx="1" type="body"/>
          </p:nvPr>
        </p:nvSpPr>
        <p:spPr>
          <a:xfrm>
            <a:off x="7151939" y="1990914"/>
            <a:ext cx="1483500" cy="6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Predictions &gt; 1 year</a:t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 rotWithShape="1">
          <a:blip r:embed="rId4">
            <a:alphaModFix/>
          </a:blip>
          <a:srcRect b="26450" l="13086" r="11178" t="16147"/>
          <a:stretch/>
        </p:blipFill>
        <p:spPr>
          <a:xfrm>
            <a:off x="2760700" y="2793275"/>
            <a:ext cx="1366949" cy="103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/>
          <p:cNvPicPr preferRelativeResize="0"/>
          <p:nvPr/>
        </p:nvPicPr>
        <p:blipFill rotWithShape="1">
          <a:blip r:embed="rId5">
            <a:alphaModFix/>
          </a:blip>
          <a:srcRect b="10586" l="0" r="0" t="10586"/>
          <a:stretch/>
        </p:blipFill>
        <p:spPr>
          <a:xfrm>
            <a:off x="5002425" y="2793275"/>
            <a:ext cx="1314250" cy="10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1"/>
          <p:cNvPicPr preferRelativeResize="0"/>
          <p:nvPr/>
        </p:nvPicPr>
        <p:blipFill rotWithShape="1">
          <a:blip r:embed="rId6">
            <a:alphaModFix/>
          </a:blip>
          <a:srcRect b="27981" l="11560" r="9369" t="12266"/>
          <a:stretch/>
        </p:blipFill>
        <p:spPr>
          <a:xfrm>
            <a:off x="574395" y="2793275"/>
            <a:ext cx="1366950" cy="103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1"/>
          <p:cNvPicPr preferRelativeResize="0"/>
          <p:nvPr/>
        </p:nvPicPr>
        <p:blipFill rotWithShape="1">
          <a:blip r:embed="rId7">
            <a:alphaModFix/>
          </a:blip>
          <a:srcRect b="7062" l="6200" r="8043" t="6596"/>
          <a:stretch/>
        </p:blipFill>
        <p:spPr>
          <a:xfrm>
            <a:off x="7202080" y="2793275"/>
            <a:ext cx="1366949" cy="10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/>
          <p:nvPr/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3C4043"/>
                </a:solidFill>
                <a:latin typeface="Arimo"/>
                <a:ea typeface="Arimo"/>
                <a:cs typeface="Arimo"/>
                <a:sym typeface="Arimo"/>
              </a:rPr>
              <a:t>‹#›</a:t>
            </a:fld>
            <a:endParaRPr sz="700">
              <a:solidFill>
                <a:srgbClr val="3C4043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2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2808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521" name="Google Shape;521;p52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20186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522" name="Google Shape;522;p52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37564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54942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3">
            <a:alphaModFix amt="10000"/>
          </a:blip>
          <a:srcRect b="19824" l="1069" r="80230" t="14704"/>
          <a:stretch/>
        </p:blipFill>
        <p:spPr>
          <a:xfrm>
            <a:off x="7232000" y="1743975"/>
            <a:ext cx="1623600" cy="3039900"/>
          </a:xfrm>
          <a:prstGeom prst="roundRect">
            <a:avLst>
              <a:gd fmla="val 9898" name="adj"/>
            </a:avLst>
          </a:prstGeom>
          <a:noFill/>
          <a:ln>
            <a:noFill/>
          </a:ln>
        </p:spPr>
      </p:pic>
      <p:sp>
        <p:nvSpPr>
          <p:cNvPr id="525" name="Google Shape;525;p52"/>
          <p:cNvSpPr txBox="1"/>
          <p:nvPr>
            <p:ph type="title"/>
          </p:nvPr>
        </p:nvSpPr>
        <p:spPr>
          <a:xfrm>
            <a:off x="0" y="241450"/>
            <a:ext cx="9144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Interactive Model will Forecast Product Performance with 80% Accuracy</a:t>
            </a:r>
            <a:endParaRPr/>
          </a:p>
        </p:txBody>
      </p:sp>
      <p:sp>
        <p:nvSpPr>
          <p:cNvPr id="526" name="Google Shape;526;p52"/>
          <p:cNvSpPr txBox="1"/>
          <p:nvPr>
            <p:ph idx="1" type="subTitle"/>
          </p:nvPr>
        </p:nvSpPr>
        <p:spPr>
          <a:xfrm>
            <a:off x="467561" y="32268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Highlight</a:t>
            </a:r>
            <a:r>
              <a:rPr b="1" lang="en" sz="1600"/>
              <a:t> Patterns Within Data</a:t>
            </a:r>
            <a:endParaRPr b="1" sz="1600"/>
          </a:p>
        </p:txBody>
      </p:sp>
      <p:sp>
        <p:nvSpPr>
          <p:cNvPr id="527" name="Google Shape;527;p52"/>
          <p:cNvSpPr txBox="1"/>
          <p:nvPr>
            <p:ph idx="2" type="subTitle"/>
          </p:nvPr>
        </p:nvSpPr>
        <p:spPr>
          <a:xfrm>
            <a:off x="2161700" y="32268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Anticipate Demand of Products</a:t>
            </a:r>
            <a:endParaRPr sz="1600"/>
          </a:p>
        </p:txBody>
      </p:sp>
      <p:sp>
        <p:nvSpPr>
          <p:cNvPr id="528" name="Google Shape;528;p52"/>
          <p:cNvSpPr txBox="1"/>
          <p:nvPr>
            <p:ph idx="3" type="subTitle"/>
          </p:nvPr>
        </p:nvSpPr>
        <p:spPr>
          <a:xfrm>
            <a:off x="3899500" y="32268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Optimize Restock Times</a:t>
            </a:r>
            <a:endParaRPr sz="1600"/>
          </a:p>
        </p:txBody>
      </p:sp>
      <p:sp>
        <p:nvSpPr>
          <p:cNvPr id="529" name="Google Shape;529;p52"/>
          <p:cNvSpPr txBox="1"/>
          <p:nvPr>
            <p:ph idx="4" type="subTitle"/>
          </p:nvPr>
        </p:nvSpPr>
        <p:spPr>
          <a:xfrm>
            <a:off x="5637309" y="32268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Prevent </a:t>
            </a:r>
            <a:r>
              <a:rPr lang="en" sz="1600"/>
              <a:t>Likelihood</a:t>
            </a:r>
            <a:r>
              <a:rPr lang="en" sz="1600"/>
              <a:t> of Stockouts</a:t>
            </a:r>
            <a:endParaRPr sz="1600"/>
          </a:p>
        </p:txBody>
      </p:sp>
      <p:sp>
        <p:nvSpPr>
          <p:cNvPr id="530" name="Google Shape;530;p52"/>
          <p:cNvSpPr txBox="1"/>
          <p:nvPr>
            <p:ph idx="5" type="subTitle"/>
          </p:nvPr>
        </p:nvSpPr>
        <p:spPr>
          <a:xfrm>
            <a:off x="7232000" y="3226800"/>
            <a:ext cx="15936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Predict Likeliness of Cannibalization</a:t>
            </a:r>
            <a:endParaRPr sz="1600"/>
          </a:p>
        </p:txBody>
      </p:sp>
      <p:sp>
        <p:nvSpPr>
          <p:cNvPr id="531" name="Google Shape;531;p5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2" name="Google Shape;532;p52"/>
          <p:cNvGrpSpPr/>
          <p:nvPr/>
        </p:nvGrpSpPr>
        <p:grpSpPr>
          <a:xfrm>
            <a:off x="7392625" y="1919375"/>
            <a:ext cx="514500" cy="514500"/>
            <a:chOff x="5677450" y="1919375"/>
            <a:chExt cx="514500" cy="514500"/>
          </a:xfrm>
        </p:grpSpPr>
        <p:sp>
          <p:nvSpPr>
            <p:cNvPr id="533" name="Google Shape;533;p52"/>
            <p:cNvSpPr/>
            <p:nvPr/>
          </p:nvSpPr>
          <p:spPr>
            <a:xfrm>
              <a:off x="567745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572230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535" name="Google Shape;535;p52"/>
          <p:cNvGrpSpPr/>
          <p:nvPr/>
        </p:nvGrpSpPr>
        <p:grpSpPr>
          <a:xfrm>
            <a:off x="5584400" y="1919375"/>
            <a:ext cx="514500" cy="514500"/>
            <a:chOff x="3936800" y="1919375"/>
            <a:chExt cx="514500" cy="514500"/>
          </a:xfrm>
        </p:grpSpPr>
        <p:sp>
          <p:nvSpPr>
            <p:cNvPr id="536" name="Google Shape;536;p52"/>
            <p:cNvSpPr/>
            <p:nvPr/>
          </p:nvSpPr>
          <p:spPr>
            <a:xfrm>
              <a:off x="393680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398165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538" name="Google Shape;538;p52"/>
          <p:cNvGrpSpPr/>
          <p:nvPr/>
        </p:nvGrpSpPr>
        <p:grpSpPr>
          <a:xfrm>
            <a:off x="3845175" y="1919375"/>
            <a:ext cx="514500" cy="514500"/>
            <a:chOff x="2196150" y="1919375"/>
            <a:chExt cx="514500" cy="514500"/>
          </a:xfrm>
        </p:grpSpPr>
        <p:sp>
          <p:nvSpPr>
            <p:cNvPr id="539" name="Google Shape;539;p52"/>
            <p:cNvSpPr/>
            <p:nvPr/>
          </p:nvSpPr>
          <p:spPr>
            <a:xfrm>
              <a:off x="219615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224100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541" name="Google Shape;541;p52"/>
          <p:cNvGrpSpPr/>
          <p:nvPr/>
        </p:nvGrpSpPr>
        <p:grpSpPr>
          <a:xfrm>
            <a:off x="2101575" y="1919375"/>
            <a:ext cx="514500" cy="514500"/>
            <a:chOff x="2196150" y="1919375"/>
            <a:chExt cx="514500" cy="514500"/>
          </a:xfrm>
        </p:grpSpPr>
        <p:sp>
          <p:nvSpPr>
            <p:cNvPr id="542" name="Google Shape;542;p52"/>
            <p:cNvSpPr/>
            <p:nvPr/>
          </p:nvSpPr>
          <p:spPr>
            <a:xfrm>
              <a:off x="2196150" y="1919375"/>
              <a:ext cx="514500" cy="5145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2241009" y="1964234"/>
              <a:ext cx="424800" cy="424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  <a:endPara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